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handoutMasterIdLst>
    <p:handoutMasterId r:id="rId16"/>
  </p:handoutMasterIdLst>
  <p:sldIdLst>
    <p:sldId id="256" r:id="rId2"/>
    <p:sldId id="272" r:id="rId3"/>
    <p:sldId id="271" r:id="rId4"/>
    <p:sldId id="265" r:id="rId5"/>
    <p:sldId id="268" r:id="rId6"/>
    <p:sldId id="274" r:id="rId7"/>
    <p:sldId id="270" r:id="rId8"/>
    <p:sldId id="267" r:id="rId9"/>
    <p:sldId id="269" r:id="rId10"/>
    <p:sldId id="273" r:id="rId11"/>
    <p:sldId id="275" r:id="rId12"/>
    <p:sldId id="276" r:id="rId13"/>
    <p:sldId id="277" r:id="rId14"/>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0"/>
    <p:restoredTop sz="94632"/>
  </p:normalViewPr>
  <p:slideViewPr>
    <p:cSldViewPr snapToGrid="0" snapToObjects="1">
      <p:cViewPr varScale="1">
        <p:scale>
          <a:sx n="66" d="100"/>
          <a:sy n="66" d="100"/>
        </p:scale>
        <p:origin x="1364" y="40"/>
      </p:cViewPr>
      <p:guideLst/>
    </p:cSldViewPr>
  </p:slideViewPr>
  <p:notesTextViewPr>
    <p:cViewPr>
      <p:scale>
        <a:sx n="1" d="1"/>
        <a:sy n="1" d="1"/>
      </p:scale>
      <p:origin x="0" y="0"/>
    </p:cViewPr>
  </p:notesTextViewPr>
  <p:notesViewPr>
    <p:cSldViewPr snapToGrid="0" snapToObjects="1">
      <p:cViewPr varScale="1">
        <p:scale>
          <a:sx n="51" d="100"/>
          <a:sy n="51" d="100"/>
        </p:scale>
        <p:origin x="270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latin typeface="Times New Roman" panose="02020603050405020304" pitchFamily="18" charset="0"/>
                <a:cs typeface="Times New Roman" panose="02020603050405020304" pitchFamily="18" charset="0"/>
              </a:rPr>
              <a:t>Hourly</a:t>
            </a:r>
            <a:r>
              <a:rPr lang="en-US" sz="1800" b="1" baseline="0" dirty="0">
                <a:latin typeface="Times New Roman" panose="02020603050405020304" pitchFamily="18" charset="0"/>
                <a:cs typeface="Times New Roman" panose="02020603050405020304" pitchFamily="18" charset="0"/>
              </a:rPr>
              <a:t> Profile of RMP's Typical Residential Customer Compared to Average Rooftop Solar Exports (Peak July Day)</a:t>
            </a:r>
            <a:endParaRPr lang="en-US" sz="1800" b="1"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'Peak Day in July'!$J$4</c:f>
              <c:strCache>
                <c:ptCount val="1"/>
                <c:pt idx="0">
                  <c:v>Residential  Customer</c:v>
                </c:pt>
              </c:strCache>
            </c:strRef>
          </c:tx>
          <c:spPr>
            <a:ln w="28575" cap="rnd">
              <a:solidFill>
                <a:schemeClr val="accent1"/>
              </a:solidFill>
              <a:round/>
            </a:ln>
            <a:effectLst/>
          </c:spPr>
          <c:marker>
            <c:symbol val="none"/>
          </c:marker>
          <c:val>
            <c:numRef>
              <c:f>'Peak Day in July'!$J$5:$J$28</c:f>
              <c:numCache>
                <c:formatCode>_(* #,##0.00_);_(* \(#,##0.00\);_(* "-"??_);_(@_)</c:formatCode>
                <c:ptCount val="24"/>
                <c:pt idx="0">
                  <c:v>1.0444005059156913</c:v>
                </c:pt>
                <c:pt idx="1">
                  <c:v>0.87729623284929803</c:v>
                </c:pt>
                <c:pt idx="2">
                  <c:v>0.80458366020396721</c:v>
                </c:pt>
                <c:pt idx="3">
                  <c:v>0.71879252653655878</c:v>
                </c:pt>
                <c:pt idx="4">
                  <c:v>0.67565841084836942</c:v>
                </c:pt>
                <c:pt idx="5">
                  <c:v>0.65630393365460049</c:v>
                </c:pt>
                <c:pt idx="6">
                  <c:v>0.73457677590816672</c:v>
                </c:pt>
                <c:pt idx="7">
                  <c:v>0.85867821520628873</c:v>
                </c:pt>
                <c:pt idx="8">
                  <c:v>1.1587150381838267</c:v>
                </c:pt>
                <c:pt idx="9">
                  <c:v>1.1381886297049357</c:v>
                </c:pt>
                <c:pt idx="10">
                  <c:v>1.1833960391284162</c:v>
                </c:pt>
                <c:pt idx="11">
                  <c:v>1.4016554329901856</c:v>
                </c:pt>
                <c:pt idx="12">
                  <c:v>1.4290757432637966</c:v>
                </c:pt>
                <c:pt idx="13">
                  <c:v>1.3610781127423512</c:v>
                </c:pt>
                <c:pt idx="14">
                  <c:v>1.4275339812042713</c:v>
                </c:pt>
                <c:pt idx="15">
                  <c:v>1.5202222186644467</c:v>
                </c:pt>
                <c:pt idx="16">
                  <c:v>1.509013624501689</c:v>
                </c:pt>
                <c:pt idx="17">
                  <c:v>1.5786298650357822</c:v>
                </c:pt>
                <c:pt idx="18">
                  <c:v>1.579255855653928</c:v>
                </c:pt>
                <c:pt idx="19">
                  <c:v>1.5047149421238852</c:v>
                </c:pt>
                <c:pt idx="20">
                  <c:v>1.4317830326123502</c:v>
                </c:pt>
                <c:pt idx="21">
                  <c:v>1.2744096316101245</c:v>
                </c:pt>
                <c:pt idx="22">
                  <c:v>1.2433182305758792</c:v>
                </c:pt>
                <c:pt idx="23">
                  <c:v>1.0014617121083556</c:v>
                </c:pt>
              </c:numCache>
            </c:numRef>
          </c:val>
          <c:smooth val="0"/>
        </c:ser>
        <c:ser>
          <c:idx val="2"/>
          <c:order val="1"/>
          <c:tx>
            <c:strRef>
              <c:f>'Peak Day in July'!$L$4</c:f>
              <c:strCache>
                <c:ptCount val="1"/>
                <c:pt idx="0">
                  <c:v>Rooftop Solar Exports</c:v>
                </c:pt>
              </c:strCache>
            </c:strRef>
          </c:tx>
          <c:spPr>
            <a:ln w="28575" cap="rnd">
              <a:solidFill>
                <a:schemeClr val="accent3"/>
              </a:solidFill>
              <a:round/>
            </a:ln>
            <a:effectLst/>
          </c:spPr>
          <c:marker>
            <c:symbol val="none"/>
          </c:marker>
          <c:val>
            <c:numRef>
              <c:f>'Peak Day in July'!$L$5:$L$28</c:f>
              <c:numCache>
                <c:formatCode>_(* #,##0.00_);_(* \(#,##0.00\);_(* "-"??_);_(@_)</c:formatCode>
                <c:ptCount val="24"/>
                <c:pt idx="0">
                  <c:v>0</c:v>
                </c:pt>
                <c:pt idx="1">
                  <c:v>0</c:v>
                </c:pt>
                <c:pt idx="2">
                  <c:v>0</c:v>
                </c:pt>
                <c:pt idx="3">
                  <c:v>0</c:v>
                </c:pt>
                <c:pt idx="4">
                  <c:v>0</c:v>
                </c:pt>
                <c:pt idx="5">
                  <c:v>0</c:v>
                </c:pt>
                <c:pt idx="6">
                  <c:v>8.4033613445378148E-3</c:v>
                </c:pt>
                <c:pt idx="7">
                  <c:v>0.36554621848739494</c:v>
                </c:pt>
                <c:pt idx="8">
                  <c:v>0.89075630252100846</c:v>
                </c:pt>
                <c:pt idx="9">
                  <c:v>1.5714285714285714</c:v>
                </c:pt>
                <c:pt idx="10">
                  <c:v>2.0084033613445378</c:v>
                </c:pt>
                <c:pt idx="11">
                  <c:v>2.0882352941176472</c:v>
                </c:pt>
                <c:pt idx="12">
                  <c:v>2.1428571428571428</c:v>
                </c:pt>
                <c:pt idx="13">
                  <c:v>2.0924369747899161</c:v>
                </c:pt>
                <c:pt idx="14">
                  <c:v>1.6890756302521008</c:v>
                </c:pt>
                <c:pt idx="15">
                  <c:v>1.1680672268907564</c:v>
                </c:pt>
                <c:pt idx="16">
                  <c:v>0.61344537815126055</c:v>
                </c:pt>
                <c:pt idx="17">
                  <c:v>0.11764705882352941</c:v>
                </c:pt>
                <c:pt idx="18">
                  <c:v>4.2016806722689074E-3</c:v>
                </c:pt>
                <c:pt idx="19">
                  <c:v>0</c:v>
                </c:pt>
                <c:pt idx="20">
                  <c:v>0</c:v>
                </c:pt>
                <c:pt idx="21">
                  <c:v>0</c:v>
                </c:pt>
                <c:pt idx="22">
                  <c:v>0</c:v>
                </c:pt>
                <c:pt idx="23">
                  <c:v>0</c:v>
                </c:pt>
              </c:numCache>
            </c:numRef>
          </c:val>
          <c:smooth val="0"/>
        </c:ser>
        <c:dLbls>
          <c:showLegendKey val="0"/>
          <c:showVal val="0"/>
          <c:showCatName val="0"/>
          <c:showSerName val="0"/>
          <c:showPercent val="0"/>
          <c:showBubbleSize val="0"/>
        </c:dLbls>
        <c:smooth val="0"/>
        <c:axId val="387893376"/>
        <c:axId val="387895728"/>
      </c:lineChart>
      <c:catAx>
        <c:axId val="3878933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Hour</a:t>
                </a:r>
                <a:r>
                  <a:rPr lang="en-US" sz="1800" baseline="0" dirty="0"/>
                  <a:t> of Day</a:t>
                </a:r>
                <a:endParaRPr lang="en-US" sz="180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7895728"/>
        <c:crosses val="autoZero"/>
        <c:auto val="1"/>
        <c:lblAlgn val="ctr"/>
        <c:lblOffset val="100"/>
        <c:noMultiLvlLbl val="0"/>
      </c:catAx>
      <c:valAx>
        <c:axId val="387895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dirty="0">
                    <a:latin typeface="Times New Roman" panose="02020603050405020304" pitchFamily="18" charset="0"/>
                    <a:cs typeface="Times New Roman" panose="02020603050405020304" pitchFamily="18" charset="0"/>
                  </a:rPr>
                  <a:t>kW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7893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0.75969</cdr:x>
      <cdr:y>0.21022</cdr:y>
    </cdr:from>
    <cdr:to>
      <cdr:x>0.76006</cdr:x>
      <cdr:y>0.67712</cdr:y>
    </cdr:to>
    <cdr:cxnSp macro="">
      <cdr:nvCxnSpPr>
        <cdr:cNvPr id="3" name="Straight Connector 2"/>
        <cdr:cNvCxnSpPr/>
      </cdr:nvCxnSpPr>
      <cdr:spPr>
        <a:xfrm xmlns:a="http://schemas.openxmlformats.org/drawingml/2006/main" flipH="1" flipV="1">
          <a:off x="5600702" y="862014"/>
          <a:ext cx="2695" cy="1914526"/>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0.75101</cdr:x>
      <cdr:y>0.21487</cdr:y>
    </cdr:from>
    <cdr:to>
      <cdr:x>0.93132</cdr:x>
      <cdr:y>0.38676</cdr:y>
    </cdr:to>
    <cdr:sp macro="" textlink="">
      <cdr:nvSpPr>
        <cdr:cNvPr id="4" name="TextBox 3"/>
        <cdr:cNvSpPr txBox="1"/>
      </cdr:nvSpPr>
      <cdr:spPr>
        <a:xfrm xmlns:a="http://schemas.openxmlformats.org/drawingml/2006/main">
          <a:off x="5536722" y="881064"/>
          <a:ext cx="1329273" cy="704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latin typeface="Times New Roman" panose="02020603050405020304" pitchFamily="18" charset="0"/>
              <a:cs typeface="Times New Roman" panose="02020603050405020304" pitchFamily="18" charset="0"/>
            </a:rPr>
            <a:t>Peak</a:t>
          </a:r>
          <a:r>
            <a:rPr lang="en-US" sz="1800" dirty="0"/>
            <a:t> Hour @ 18:00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9991B-055C-459B-AB50-9460A595088F}" type="datetimeFigureOut">
              <a:rPr lang="en-US" smtClean="0"/>
              <a:t>6/12/2020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553AD-5506-43D4-A55B-892520EDA08E}" type="slidenum">
              <a:rPr lang="en-US" smtClean="0"/>
              <a:t>‹#›</a:t>
            </a:fld>
            <a:endParaRPr lang="en-US"/>
          </a:p>
        </p:txBody>
      </p:sp>
    </p:spTree>
    <p:extLst>
      <p:ext uri="{BB962C8B-B14F-4D97-AF65-F5344CB8AC3E}">
        <p14:creationId xmlns:p14="http://schemas.microsoft.com/office/powerpoint/2010/main" val="2134388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4BFDA-67FA-9647-83E4-BDF1670D3845}" type="datetimeFigureOut">
              <a:rPr lang="en-US" smtClean="0"/>
              <a:t>6/12/2020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1FD18-B304-B046-A684-CD5FEFE660C4}" type="slidenum">
              <a:rPr lang="en-US" smtClean="0"/>
              <a:t>‹#›</a:t>
            </a:fld>
            <a:endParaRPr lang="en-US" dirty="0"/>
          </a:p>
        </p:txBody>
      </p:sp>
    </p:spTree>
    <p:extLst>
      <p:ext uri="{BB962C8B-B14F-4D97-AF65-F5344CB8AC3E}">
        <p14:creationId xmlns:p14="http://schemas.microsoft.com/office/powerpoint/2010/main" val="7021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Choose from three different title slide designs by selecting “New Slide.” These slides are suitable for business and community presentations.</a:t>
            </a:r>
          </a:p>
          <a:p>
            <a:endParaRPr lang="en-US" dirty="0"/>
          </a:p>
        </p:txBody>
      </p:sp>
      <p:sp>
        <p:nvSpPr>
          <p:cNvPr id="4" name="Slide Number Placeholder 3"/>
          <p:cNvSpPr>
            <a:spLocks noGrp="1"/>
          </p:cNvSpPr>
          <p:nvPr>
            <p:ph type="sldNum" sz="quarter" idx="10"/>
          </p:nvPr>
        </p:nvSpPr>
        <p:spPr/>
        <p:txBody>
          <a:bodyPr/>
          <a:lstStyle/>
          <a:p>
            <a:fld id="{4AB1FD18-B304-B046-A684-CD5FEFE660C4}" type="slidenum">
              <a:rPr lang="en-US" smtClean="0"/>
              <a:t>1</a:t>
            </a:fld>
            <a:endParaRPr lang="en-US" dirty="0"/>
          </a:p>
        </p:txBody>
      </p:sp>
    </p:spTree>
    <p:extLst>
      <p:ext uri="{BB962C8B-B14F-4D97-AF65-F5344CB8AC3E}">
        <p14:creationId xmlns:p14="http://schemas.microsoft.com/office/powerpoint/2010/main" val="87862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Choose from three different title slide designs by selecting “New Slide.” These slides are suitable for business and community presentations.</a:t>
            </a:r>
          </a:p>
          <a:p>
            <a:endParaRPr lang="en-US" dirty="0"/>
          </a:p>
        </p:txBody>
      </p:sp>
      <p:sp>
        <p:nvSpPr>
          <p:cNvPr id="4" name="Slide Number Placeholder 3"/>
          <p:cNvSpPr>
            <a:spLocks noGrp="1"/>
          </p:cNvSpPr>
          <p:nvPr>
            <p:ph type="sldNum" sz="quarter" idx="10"/>
          </p:nvPr>
        </p:nvSpPr>
        <p:spPr/>
        <p:txBody>
          <a:bodyPr/>
          <a:lstStyle/>
          <a:p>
            <a:fld id="{4AB1FD18-B304-B046-A684-CD5FEFE660C4}" type="slidenum">
              <a:rPr lang="en-US" smtClean="0"/>
              <a:t>3</a:t>
            </a:fld>
            <a:endParaRPr lang="en-US" dirty="0"/>
          </a:p>
        </p:txBody>
      </p:sp>
    </p:spTree>
    <p:extLst>
      <p:ext uri="{BB962C8B-B14F-4D97-AF65-F5344CB8AC3E}">
        <p14:creationId xmlns:p14="http://schemas.microsoft.com/office/powerpoint/2010/main" val="22360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Choose from three different title slide designs by selecting “New Slide.” These slides are suitable for business and community presentations.</a:t>
            </a:r>
          </a:p>
          <a:p>
            <a:endParaRPr lang="en-US" dirty="0"/>
          </a:p>
        </p:txBody>
      </p:sp>
      <p:sp>
        <p:nvSpPr>
          <p:cNvPr id="4" name="Slide Number Placeholder 3"/>
          <p:cNvSpPr>
            <a:spLocks noGrp="1"/>
          </p:cNvSpPr>
          <p:nvPr>
            <p:ph type="sldNum" sz="quarter" idx="10"/>
          </p:nvPr>
        </p:nvSpPr>
        <p:spPr/>
        <p:txBody>
          <a:bodyPr/>
          <a:lstStyle/>
          <a:p>
            <a:fld id="{4AB1FD18-B304-B046-A684-CD5FEFE660C4}" type="slidenum">
              <a:rPr lang="en-US" smtClean="0"/>
              <a:t>7</a:t>
            </a:fld>
            <a:endParaRPr lang="en-US" dirty="0"/>
          </a:p>
        </p:txBody>
      </p:sp>
    </p:spTree>
    <p:extLst>
      <p:ext uri="{BB962C8B-B14F-4D97-AF65-F5344CB8AC3E}">
        <p14:creationId xmlns:p14="http://schemas.microsoft.com/office/powerpoint/2010/main" val="303044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Choose from three different title slide designs by selecting “New Slide.” These slides are suitable for business and community presentations.</a:t>
            </a:r>
          </a:p>
          <a:p>
            <a:endParaRPr lang="en-US" dirty="0"/>
          </a:p>
        </p:txBody>
      </p:sp>
      <p:sp>
        <p:nvSpPr>
          <p:cNvPr id="4" name="Slide Number Placeholder 3"/>
          <p:cNvSpPr>
            <a:spLocks noGrp="1"/>
          </p:cNvSpPr>
          <p:nvPr>
            <p:ph type="sldNum" sz="quarter" idx="10"/>
          </p:nvPr>
        </p:nvSpPr>
        <p:spPr/>
        <p:txBody>
          <a:bodyPr/>
          <a:lstStyle/>
          <a:p>
            <a:fld id="{4AB1FD18-B304-B046-A684-CD5FEFE660C4}" type="slidenum">
              <a:rPr lang="en-US" smtClean="0"/>
              <a:t>8</a:t>
            </a:fld>
            <a:endParaRPr lang="en-US" dirty="0"/>
          </a:p>
        </p:txBody>
      </p:sp>
    </p:spTree>
    <p:extLst>
      <p:ext uri="{BB962C8B-B14F-4D97-AF65-F5344CB8AC3E}">
        <p14:creationId xmlns:p14="http://schemas.microsoft.com/office/powerpoint/2010/main" val="4089066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Images">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49E392B-2390-7640-9805-E2624237E0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0" y="2112841"/>
            <a:ext cx="9144001" cy="1325563"/>
          </a:xfrm>
          <a:prstGeom prst="rect">
            <a:avLst/>
          </a:prstGeom>
        </p:spPr>
        <p:txBody>
          <a:bodyPr vert="horz" lIns="91440" tIns="45720" rIns="91440" bIns="45720" rtlCol="0" anchor="ctr">
            <a:normAutofit/>
          </a:bodyPr>
          <a:lstStyle>
            <a:lvl1pPr algn="ctr">
              <a:defRPr sz="4805" b="0" i="0">
                <a:latin typeface="+mn-lt"/>
              </a:defRPr>
            </a:lvl1pPr>
          </a:lstStyle>
          <a:p>
            <a:r>
              <a:rPr lang="en-US" dirty="0"/>
              <a:t>Click to edit Master title style</a:t>
            </a:r>
          </a:p>
        </p:txBody>
      </p:sp>
    </p:spTree>
    <p:extLst>
      <p:ext uri="{BB962C8B-B14F-4D97-AF65-F5344CB8AC3E}">
        <p14:creationId xmlns:p14="http://schemas.microsoft.com/office/powerpoint/2010/main" val="77708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 3 Images">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D1141A1-8329-E24A-8B40-9647263242D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 xmlns:a16="http://schemas.microsoft.com/office/drawing/2014/main" id="{2A7EA583-D6C3-7E46-88F9-6A3ACAA36AE7}"/>
              </a:ext>
            </a:extLst>
          </p:cNvPr>
          <p:cNvSpPr>
            <a:spLocks noGrp="1"/>
          </p:cNvSpPr>
          <p:nvPr>
            <p:ph sz="half" idx="1"/>
          </p:nvPr>
        </p:nvSpPr>
        <p:spPr>
          <a:xfrm>
            <a:off x="369256" y="905796"/>
            <a:ext cx="8265742" cy="23568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a:extLst>
              <a:ext uri="{FF2B5EF4-FFF2-40B4-BE49-F238E27FC236}">
                <a16:creationId xmlns="" xmlns:a16="http://schemas.microsoft.com/office/drawing/2014/main" id="{9734182E-65EC-DB48-93C6-0999217B8C53}"/>
              </a:ext>
            </a:extLst>
          </p:cNvPr>
          <p:cNvSpPr>
            <a:spLocks noGrp="1"/>
          </p:cNvSpPr>
          <p:nvPr>
            <p:ph type="pic" idx="10"/>
          </p:nvPr>
        </p:nvSpPr>
        <p:spPr>
          <a:xfrm>
            <a:off x="3142303" y="3546916"/>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7" name="Picture Placeholder 2">
            <a:extLst>
              <a:ext uri="{FF2B5EF4-FFF2-40B4-BE49-F238E27FC236}">
                <a16:creationId xmlns="" xmlns:a16="http://schemas.microsoft.com/office/drawing/2014/main" id="{9734182E-65EC-DB48-93C6-0999217B8C53}"/>
              </a:ext>
            </a:extLst>
          </p:cNvPr>
          <p:cNvSpPr>
            <a:spLocks noGrp="1"/>
          </p:cNvSpPr>
          <p:nvPr>
            <p:ph type="pic" idx="11"/>
          </p:nvPr>
        </p:nvSpPr>
        <p:spPr>
          <a:xfrm>
            <a:off x="5915351" y="3546916"/>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8" name="Picture Placeholder 2">
            <a:extLst>
              <a:ext uri="{FF2B5EF4-FFF2-40B4-BE49-F238E27FC236}">
                <a16:creationId xmlns="" xmlns:a16="http://schemas.microsoft.com/office/drawing/2014/main" id="{9734182E-65EC-DB48-93C6-0999217B8C53}"/>
              </a:ext>
            </a:extLst>
          </p:cNvPr>
          <p:cNvSpPr>
            <a:spLocks noGrp="1"/>
          </p:cNvSpPr>
          <p:nvPr>
            <p:ph type="pic" idx="12"/>
          </p:nvPr>
        </p:nvSpPr>
        <p:spPr>
          <a:xfrm>
            <a:off x="369257" y="3546916"/>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2" name="Slide Number Placeholder 6">
            <a:extLst>
              <a:ext uri="{FF2B5EF4-FFF2-40B4-BE49-F238E27FC236}">
                <a16:creationId xmlns="" xmlns:a16="http://schemas.microsoft.com/office/drawing/2014/main" id="{E13C0218-25F3-9745-9CED-3D65B7C375C7}"/>
              </a:ext>
            </a:extLst>
          </p:cNvPr>
          <p:cNvSpPr>
            <a:spLocks noGrp="1"/>
          </p:cNvSpPr>
          <p:nvPr>
            <p:ph type="sldNum" sz="quarter" idx="14"/>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313629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4 images">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3464AEC-9FE4-E34D-A129-23674206F22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7" name="Picture Placeholder 2">
            <a:extLst>
              <a:ext uri="{FF2B5EF4-FFF2-40B4-BE49-F238E27FC236}">
                <a16:creationId xmlns="" xmlns:a16="http://schemas.microsoft.com/office/drawing/2014/main" id="{9734182E-65EC-DB48-93C6-0999217B8C53}"/>
              </a:ext>
            </a:extLst>
          </p:cNvPr>
          <p:cNvSpPr>
            <a:spLocks noGrp="1"/>
          </p:cNvSpPr>
          <p:nvPr>
            <p:ph type="pic" idx="10"/>
          </p:nvPr>
        </p:nvSpPr>
        <p:spPr>
          <a:xfrm>
            <a:off x="3190262" y="1022371"/>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8" name="Picture Placeholder 2">
            <a:extLst>
              <a:ext uri="{FF2B5EF4-FFF2-40B4-BE49-F238E27FC236}">
                <a16:creationId xmlns="" xmlns:a16="http://schemas.microsoft.com/office/drawing/2014/main" id="{9734182E-65EC-DB48-93C6-0999217B8C53}"/>
              </a:ext>
            </a:extLst>
          </p:cNvPr>
          <p:cNvSpPr>
            <a:spLocks noGrp="1"/>
          </p:cNvSpPr>
          <p:nvPr>
            <p:ph type="pic" idx="11"/>
          </p:nvPr>
        </p:nvSpPr>
        <p:spPr>
          <a:xfrm>
            <a:off x="5963310" y="1022370"/>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9" name="Picture Placeholder 2">
            <a:extLst>
              <a:ext uri="{FF2B5EF4-FFF2-40B4-BE49-F238E27FC236}">
                <a16:creationId xmlns="" xmlns:a16="http://schemas.microsoft.com/office/drawing/2014/main" id="{9734182E-65EC-DB48-93C6-0999217B8C53}"/>
              </a:ext>
            </a:extLst>
          </p:cNvPr>
          <p:cNvSpPr>
            <a:spLocks noGrp="1"/>
          </p:cNvSpPr>
          <p:nvPr>
            <p:ph type="pic" idx="12"/>
          </p:nvPr>
        </p:nvSpPr>
        <p:spPr>
          <a:xfrm>
            <a:off x="3190262" y="3507767"/>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20" name="Picture Placeholder 2">
            <a:extLst>
              <a:ext uri="{FF2B5EF4-FFF2-40B4-BE49-F238E27FC236}">
                <a16:creationId xmlns="" xmlns:a16="http://schemas.microsoft.com/office/drawing/2014/main" id="{9734182E-65EC-DB48-93C6-0999217B8C53}"/>
              </a:ext>
            </a:extLst>
          </p:cNvPr>
          <p:cNvSpPr>
            <a:spLocks noGrp="1"/>
          </p:cNvSpPr>
          <p:nvPr>
            <p:ph type="pic" idx="13"/>
          </p:nvPr>
        </p:nvSpPr>
        <p:spPr>
          <a:xfrm>
            <a:off x="5963310" y="3507766"/>
            <a:ext cx="2719648" cy="238822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6" name="Content Placeholder 2">
            <a:extLst>
              <a:ext uri="{FF2B5EF4-FFF2-40B4-BE49-F238E27FC236}">
                <a16:creationId xmlns="" xmlns:a16="http://schemas.microsoft.com/office/drawing/2014/main" id="{574D9C3F-D8A7-2F47-AEBE-5109E2DFF824}"/>
              </a:ext>
            </a:extLst>
          </p:cNvPr>
          <p:cNvSpPr>
            <a:spLocks noGrp="1"/>
          </p:cNvSpPr>
          <p:nvPr>
            <p:ph idx="1"/>
          </p:nvPr>
        </p:nvSpPr>
        <p:spPr>
          <a:xfrm>
            <a:off x="362804" y="1034590"/>
            <a:ext cx="2742765" cy="4861405"/>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a:extLst>
              <a:ext uri="{FF2B5EF4-FFF2-40B4-BE49-F238E27FC236}">
                <a16:creationId xmlns="" xmlns:a16="http://schemas.microsoft.com/office/drawing/2014/main" id="{0EA2F9B8-C1F0-5B4D-9513-D3A4477EA257}"/>
              </a:ext>
            </a:extLst>
          </p:cNvPr>
          <p:cNvSpPr>
            <a:spLocks noGrp="1"/>
          </p:cNvSpPr>
          <p:nvPr>
            <p:ph type="sldNum" sz="quarter" idx="15"/>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127028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 Column 4 images">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3464AEC-9FE4-E34D-A129-23674206F22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6">
            <a:extLst>
              <a:ext uri="{FF2B5EF4-FFF2-40B4-BE49-F238E27FC236}">
                <a16:creationId xmlns="" xmlns:a16="http://schemas.microsoft.com/office/drawing/2014/main" id="{0EA2F9B8-C1F0-5B4D-9513-D3A4477EA257}"/>
              </a:ext>
            </a:extLst>
          </p:cNvPr>
          <p:cNvSpPr>
            <a:spLocks noGrp="1"/>
          </p:cNvSpPr>
          <p:nvPr>
            <p:ph type="sldNum" sz="quarter" idx="15"/>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343244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6E0E08B-B849-294C-960C-4B7329C85A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Placeholder 1">
            <a:extLst>
              <a:ext uri="{FF2B5EF4-FFF2-40B4-BE49-F238E27FC236}">
                <a16:creationId xmlns="" xmlns:a16="http://schemas.microsoft.com/office/drawing/2014/main" id="{0048353B-0E6D-4142-8314-81AA71236D9B}"/>
              </a:ext>
            </a:extLst>
          </p:cNvPr>
          <p:cNvSpPr txBox="1">
            <a:spLocks/>
          </p:cNvSpPr>
          <p:nvPr userDrawn="1"/>
        </p:nvSpPr>
        <p:spPr>
          <a:xfrm>
            <a:off x="1930312" y="850740"/>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baseline="0" dirty="0">
                <a:solidFill>
                  <a:schemeClr val="bg1"/>
                </a:solidFill>
              </a:rPr>
              <a:t>Click to edit Section title</a:t>
            </a:r>
          </a:p>
        </p:txBody>
      </p:sp>
    </p:spTree>
    <p:extLst>
      <p:ext uri="{BB962C8B-B14F-4D97-AF65-F5344CB8AC3E}">
        <p14:creationId xmlns:p14="http://schemas.microsoft.com/office/powerpoint/2010/main" val="222843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DF93A67-3DA6-1B46-960F-5483C3CE34D5}"/>
              </a:ext>
            </a:extLst>
          </p:cNvPr>
          <p:cNvPicPr>
            <a:picLocks noChangeAspect="1"/>
          </p:cNvPicPr>
          <p:nvPr userDrawn="1"/>
        </p:nvPicPr>
        <p:blipFill>
          <a:blip r:embed="rId2"/>
          <a:stretch>
            <a:fillRect/>
          </a:stretch>
        </p:blipFill>
        <p:spPr>
          <a:xfrm>
            <a:off x="-55951" y="0"/>
            <a:ext cx="9199951" cy="6858000"/>
          </a:xfrm>
          <a:prstGeom prst="rect">
            <a:avLst/>
          </a:prstGeom>
        </p:spPr>
      </p:pic>
      <p:sp>
        <p:nvSpPr>
          <p:cNvPr id="9" name="Title Placeholder 1">
            <a:extLst>
              <a:ext uri="{FF2B5EF4-FFF2-40B4-BE49-F238E27FC236}">
                <a16:creationId xmlns="" xmlns:a16="http://schemas.microsoft.com/office/drawing/2014/main" id="{2A068D04-C3DD-D041-854E-CA64CD4214F3}"/>
              </a:ext>
            </a:extLst>
          </p:cNvPr>
          <p:cNvSpPr txBox="1">
            <a:spLocks/>
          </p:cNvSpPr>
          <p:nvPr userDrawn="1"/>
        </p:nvSpPr>
        <p:spPr>
          <a:xfrm>
            <a:off x="4384165" y="2200618"/>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dirty="0"/>
              <a:t>Click to edit Section title</a:t>
            </a:r>
          </a:p>
        </p:txBody>
      </p:sp>
    </p:spTree>
    <p:extLst>
      <p:ext uri="{BB962C8B-B14F-4D97-AF65-F5344CB8AC3E}">
        <p14:creationId xmlns:p14="http://schemas.microsoft.com/office/powerpoint/2010/main" val="880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F1CB28-D05A-C943-B45E-F8EFEFC409FD}"/>
              </a:ext>
            </a:extLst>
          </p:cNvPr>
          <p:cNvPicPr>
            <a:picLocks noChangeAspect="1"/>
          </p:cNvPicPr>
          <p:nvPr userDrawn="1"/>
        </p:nvPicPr>
        <p:blipFill>
          <a:blip r:embed="rId2"/>
          <a:stretch>
            <a:fillRect/>
          </a:stretch>
        </p:blipFill>
        <p:spPr>
          <a:xfrm>
            <a:off x="-862" y="0"/>
            <a:ext cx="9144862" cy="7066484"/>
          </a:xfrm>
          <a:prstGeom prst="rect">
            <a:avLst/>
          </a:prstGeom>
        </p:spPr>
      </p:pic>
      <p:sp>
        <p:nvSpPr>
          <p:cNvPr id="4" name="Title Placeholder 1">
            <a:extLst>
              <a:ext uri="{FF2B5EF4-FFF2-40B4-BE49-F238E27FC236}">
                <a16:creationId xmlns="" xmlns:a16="http://schemas.microsoft.com/office/drawing/2014/main" id="{28798566-F514-654B-B3AF-1DD0754023B9}"/>
              </a:ext>
            </a:extLst>
          </p:cNvPr>
          <p:cNvSpPr txBox="1">
            <a:spLocks/>
          </p:cNvSpPr>
          <p:nvPr userDrawn="1"/>
        </p:nvSpPr>
        <p:spPr>
          <a:xfrm>
            <a:off x="-860834" y="1703185"/>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dirty="0" smtClean="0"/>
              <a:t>Hurrah for Truth &amp; Justice!!</a:t>
            </a:r>
            <a:endParaRPr lang="en-US" sz="2471" dirty="0"/>
          </a:p>
        </p:txBody>
      </p:sp>
    </p:spTree>
    <p:extLst>
      <p:ext uri="{BB962C8B-B14F-4D97-AF65-F5344CB8AC3E}">
        <p14:creationId xmlns:p14="http://schemas.microsoft.com/office/powerpoint/2010/main" val="325838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B499079-FD7F-6040-AE5B-1C81C051950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46BF10D4-4347-D44D-A0A6-2E5146A03FEE}"/>
              </a:ext>
            </a:extLst>
          </p:cNvPr>
          <p:cNvSpPr txBox="1">
            <a:spLocks/>
          </p:cNvSpPr>
          <p:nvPr userDrawn="1"/>
        </p:nvSpPr>
        <p:spPr>
          <a:xfrm>
            <a:off x="-579492" y="1223121"/>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baseline="0" dirty="0">
                <a:solidFill>
                  <a:schemeClr val="bg1"/>
                </a:solidFill>
              </a:rPr>
              <a:t>Click to edit Section title</a:t>
            </a:r>
          </a:p>
        </p:txBody>
      </p:sp>
    </p:spTree>
    <p:extLst>
      <p:ext uri="{BB962C8B-B14F-4D97-AF65-F5344CB8AC3E}">
        <p14:creationId xmlns:p14="http://schemas.microsoft.com/office/powerpoint/2010/main" val="285579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F6B19C-0FB5-AB45-A1EF-CFC73F564DA7}"/>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 xmlns:a16="http://schemas.microsoft.com/office/drawing/2014/main" id="{A4462C3A-B445-0B4E-93A4-7F926821131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C7B4A20B-C499-1D4B-87C0-F6EB4319F778}"/>
              </a:ext>
            </a:extLst>
          </p:cNvPr>
          <p:cNvSpPr txBox="1">
            <a:spLocks/>
          </p:cNvSpPr>
          <p:nvPr userDrawn="1"/>
        </p:nvSpPr>
        <p:spPr>
          <a:xfrm>
            <a:off x="3381080" y="951592"/>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dirty="0"/>
              <a:t>Click to edit Section title</a:t>
            </a:r>
          </a:p>
        </p:txBody>
      </p:sp>
    </p:spTree>
    <p:extLst>
      <p:ext uri="{BB962C8B-B14F-4D97-AF65-F5344CB8AC3E}">
        <p14:creationId xmlns:p14="http://schemas.microsoft.com/office/powerpoint/2010/main" val="333448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FA74B73-3552-FB46-BE74-885CD524623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itle Placeholder 1">
            <a:extLst>
              <a:ext uri="{FF2B5EF4-FFF2-40B4-BE49-F238E27FC236}">
                <a16:creationId xmlns="" xmlns:a16="http://schemas.microsoft.com/office/drawing/2014/main" id="{03400120-5160-624D-A08F-E848B6693DF4}"/>
              </a:ext>
            </a:extLst>
          </p:cNvPr>
          <p:cNvSpPr txBox="1">
            <a:spLocks/>
          </p:cNvSpPr>
          <p:nvPr userDrawn="1"/>
        </p:nvSpPr>
        <p:spPr>
          <a:xfrm>
            <a:off x="851256" y="1075719"/>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dirty="0"/>
              <a:t>Click to edit Section title</a:t>
            </a:r>
          </a:p>
        </p:txBody>
      </p:sp>
    </p:spTree>
    <p:extLst>
      <p:ext uri="{BB962C8B-B14F-4D97-AF65-F5344CB8AC3E}">
        <p14:creationId xmlns:p14="http://schemas.microsoft.com/office/powerpoint/2010/main" val="1679596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A808AA-16FA-064C-86EC-55ADB69C86DF}"/>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 xmlns:a16="http://schemas.microsoft.com/office/drawing/2014/main" id="{A3E90815-2467-D44F-927A-1D0C3D72708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9036B4B4-3DD7-7541-9DBC-9DA39301A80E}"/>
              </a:ext>
            </a:extLst>
          </p:cNvPr>
          <p:cNvSpPr txBox="1">
            <a:spLocks/>
          </p:cNvSpPr>
          <p:nvPr userDrawn="1"/>
        </p:nvSpPr>
        <p:spPr>
          <a:xfrm>
            <a:off x="0" y="1217419"/>
            <a:ext cx="4618363" cy="946540"/>
          </a:xfrm>
          <a:prstGeom prst="rect">
            <a:avLst/>
          </a:prstGeom>
        </p:spPr>
        <p:txBody>
          <a:bodyPr vert="horz" lIns="80682" tIns="40341" rIns="80682" bIns="40341" rtlCol="0" anchor="ctr">
            <a:normAutofit/>
          </a:bodyPr>
          <a:lstStyle>
            <a:lvl1pPr algn="r" defTabSz="754380" rtl="0" eaLnBrk="1" latinLnBrk="0" hangingPunct="1">
              <a:lnSpc>
                <a:spcPct val="90000"/>
              </a:lnSpc>
              <a:spcBef>
                <a:spcPct val="0"/>
              </a:spcBef>
              <a:buNone/>
              <a:defRPr sz="3600" kern="1200">
                <a:solidFill>
                  <a:schemeClr val="tx1"/>
                </a:solidFill>
                <a:latin typeface="+mn-lt"/>
                <a:ea typeface="+mj-ea"/>
                <a:cs typeface="+mj-cs"/>
              </a:defRPr>
            </a:lvl1pPr>
          </a:lstStyle>
          <a:p>
            <a:r>
              <a:rPr lang="en-US" sz="2471" baseline="0" dirty="0">
                <a:solidFill>
                  <a:schemeClr val="bg1"/>
                </a:solidFill>
              </a:rPr>
              <a:t>Click to edit Section title</a:t>
            </a:r>
          </a:p>
        </p:txBody>
      </p:sp>
    </p:spTree>
    <p:extLst>
      <p:ext uri="{BB962C8B-B14F-4D97-AF65-F5344CB8AC3E}">
        <p14:creationId xmlns:p14="http://schemas.microsoft.com/office/powerpoint/2010/main" val="306337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431034-960D-A546-89DC-3CF1AD33D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0" y="2775622"/>
            <a:ext cx="9144001" cy="1325563"/>
          </a:xfrm>
          <a:prstGeom prst="rect">
            <a:avLst/>
          </a:prstGeom>
        </p:spPr>
        <p:txBody>
          <a:bodyPr vert="horz" lIns="91440" tIns="45720" rIns="91440" bIns="45720" rtlCol="0" anchor="ctr">
            <a:normAutofit/>
          </a:bodyPr>
          <a:lstStyle>
            <a:lvl1pPr algn="ctr">
              <a:defRPr sz="4805" b="0" i="0">
                <a:latin typeface="+mn-lt"/>
              </a:defRPr>
            </a:lvl1pPr>
          </a:lstStyle>
          <a:p>
            <a:r>
              <a:rPr lang="en-US" dirty="0"/>
              <a:t>Click to edit Master title style</a:t>
            </a:r>
          </a:p>
        </p:txBody>
      </p:sp>
    </p:spTree>
    <p:extLst>
      <p:ext uri="{BB962C8B-B14F-4D97-AF65-F5344CB8AC3E}">
        <p14:creationId xmlns:p14="http://schemas.microsoft.com/office/powerpoint/2010/main" val="3804060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4DAE0C0-EA83-3447-B942-483A67BEF48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C470708A-3B80-754D-8D7E-75BC5AB870A0}"/>
              </a:ext>
            </a:extLst>
          </p:cNvPr>
          <p:cNvSpPr>
            <a:spLocks noGrp="1"/>
          </p:cNvSpPr>
          <p:nvPr>
            <p:ph type="title" hasCustomPrompt="1"/>
          </p:nvPr>
        </p:nvSpPr>
        <p:spPr>
          <a:xfrm>
            <a:off x="3996359" y="1438438"/>
            <a:ext cx="4638003" cy="1072745"/>
          </a:xfrm>
          <a:prstGeom prst="rect">
            <a:avLst/>
          </a:prstGeom>
        </p:spPr>
        <p:txBody>
          <a:bodyPr vert="horz" lIns="91440" tIns="45720" rIns="91440" bIns="45720" rtlCol="0" anchor="ctr">
            <a:normAutofit/>
          </a:bodyPr>
          <a:lstStyle>
            <a:lvl1pPr algn="r">
              <a:defRPr sz="2912">
                <a:latin typeface="+mn-lt"/>
              </a:defRPr>
            </a:lvl1pPr>
          </a:lstStyle>
          <a:p>
            <a:r>
              <a:rPr lang="en-US" dirty="0"/>
              <a:t>Click to edit Section title</a:t>
            </a:r>
          </a:p>
        </p:txBody>
      </p:sp>
    </p:spTree>
    <p:extLst>
      <p:ext uri="{BB962C8B-B14F-4D97-AF65-F5344CB8AC3E}">
        <p14:creationId xmlns:p14="http://schemas.microsoft.com/office/powerpoint/2010/main" val="105669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A661CB7-6589-A64D-A03B-49F3C90879A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0" y="2803124"/>
            <a:ext cx="9144001" cy="1325563"/>
          </a:xfrm>
          <a:prstGeom prst="rect">
            <a:avLst/>
          </a:prstGeom>
        </p:spPr>
        <p:txBody>
          <a:bodyPr vert="horz" lIns="91440" tIns="45720" rIns="91440" bIns="45720" rtlCol="0" anchor="ctr">
            <a:normAutofit/>
          </a:bodyPr>
          <a:lstStyle>
            <a:lvl1pPr algn="ctr">
              <a:defRPr sz="4805" b="0" i="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418991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ACF5F18-14BB-8A40-877D-BA32E7A95A2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Content Placeholder 2">
            <a:extLst>
              <a:ext uri="{FF2B5EF4-FFF2-40B4-BE49-F238E27FC236}">
                <a16:creationId xmlns="" xmlns:a16="http://schemas.microsoft.com/office/drawing/2014/main" id="{574D9C3F-D8A7-2F47-AEBE-5109E2DFF824}"/>
              </a:ext>
            </a:extLst>
          </p:cNvPr>
          <p:cNvSpPr>
            <a:spLocks noGrp="1"/>
          </p:cNvSpPr>
          <p:nvPr>
            <p:ph idx="1"/>
          </p:nvPr>
        </p:nvSpPr>
        <p:spPr>
          <a:xfrm>
            <a:off x="516749" y="1504322"/>
            <a:ext cx="3931223"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 xmlns:a16="http://schemas.microsoft.com/office/drawing/2014/main" id="{574D9C3F-D8A7-2F47-AEBE-5109E2DFF824}"/>
              </a:ext>
            </a:extLst>
          </p:cNvPr>
          <p:cNvSpPr>
            <a:spLocks noGrp="1"/>
          </p:cNvSpPr>
          <p:nvPr>
            <p:ph idx="11"/>
          </p:nvPr>
        </p:nvSpPr>
        <p:spPr>
          <a:xfrm>
            <a:off x="4705829" y="1509773"/>
            <a:ext cx="3931223"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3999049" y="431578"/>
            <a:ext cx="4638003" cy="1072745"/>
          </a:xfrm>
          <a:prstGeom prst="rect">
            <a:avLst/>
          </a:prstGeom>
        </p:spPr>
        <p:txBody>
          <a:bodyPr vert="horz" lIns="91440" tIns="45720" rIns="91440" bIns="45720" rtlCol="0" anchor="ctr">
            <a:normAutofit/>
          </a:bodyPr>
          <a:lstStyle>
            <a:lvl1pPr>
              <a:defRPr sz="2621">
                <a:latin typeface="+mn-lt"/>
              </a:defRPr>
            </a:lvl1pPr>
          </a:lstStyle>
          <a:p>
            <a:r>
              <a:rPr lang="en-US" dirty="0"/>
              <a:t>Click to edit Master title style</a:t>
            </a:r>
          </a:p>
        </p:txBody>
      </p:sp>
      <p:sp>
        <p:nvSpPr>
          <p:cNvPr id="13" name="Slide Number Placeholder 6">
            <a:extLst>
              <a:ext uri="{FF2B5EF4-FFF2-40B4-BE49-F238E27FC236}">
                <a16:creationId xmlns="" xmlns:a16="http://schemas.microsoft.com/office/drawing/2014/main" id="{96FBB90C-4E62-2246-93DB-6358B9C64303}"/>
              </a:ext>
            </a:extLst>
          </p:cNvPr>
          <p:cNvSpPr>
            <a:spLocks noGrp="1"/>
          </p:cNvSpPr>
          <p:nvPr>
            <p:ph type="sldNum" sz="quarter" idx="14"/>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71252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 Imag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77FAE6D-03AF-7C40-A7F0-C1EC802328B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 xmlns:a16="http://schemas.microsoft.com/office/drawing/2014/main" id="{574D9C3F-D8A7-2F47-AEBE-5109E2DFF824}"/>
              </a:ext>
            </a:extLst>
          </p:cNvPr>
          <p:cNvSpPr>
            <a:spLocks noGrp="1"/>
          </p:cNvSpPr>
          <p:nvPr>
            <p:ph idx="1"/>
          </p:nvPr>
        </p:nvSpPr>
        <p:spPr>
          <a:xfrm>
            <a:off x="514908" y="1594138"/>
            <a:ext cx="2558339"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 xmlns:a16="http://schemas.microsoft.com/office/drawing/2014/main" id="{574D9C3F-D8A7-2F47-AEBE-5109E2DFF824}"/>
              </a:ext>
            </a:extLst>
          </p:cNvPr>
          <p:cNvSpPr>
            <a:spLocks noGrp="1"/>
          </p:cNvSpPr>
          <p:nvPr>
            <p:ph idx="13"/>
          </p:nvPr>
        </p:nvSpPr>
        <p:spPr>
          <a:xfrm>
            <a:off x="3212392" y="1594138"/>
            <a:ext cx="2558339"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a:extLst>
              <a:ext uri="{FF2B5EF4-FFF2-40B4-BE49-F238E27FC236}">
                <a16:creationId xmlns="" xmlns:a16="http://schemas.microsoft.com/office/drawing/2014/main" id="{9734182E-65EC-DB48-93C6-0999217B8C53}"/>
              </a:ext>
            </a:extLst>
          </p:cNvPr>
          <p:cNvSpPr>
            <a:spLocks noGrp="1"/>
          </p:cNvSpPr>
          <p:nvPr>
            <p:ph type="pic" idx="12"/>
          </p:nvPr>
        </p:nvSpPr>
        <p:spPr>
          <a:xfrm>
            <a:off x="5883242" y="1577078"/>
            <a:ext cx="2813672" cy="4368398"/>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8"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4031020" y="291931"/>
            <a:ext cx="4638003" cy="1072745"/>
          </a:xfrm>
          <a:prstGeom prst="rect">
            <a:avLst/>
          </a:prstGeom>
        </p:spPr>
        <p:txBody>
          <a:bodyPr vert="horz" lIns="91440" tIns="45720" rIns="91440" bIns="45720" rtlCol="0" anchor="ctr">
            <a:normAutofit/>
          </a:bodyPr>
          <a:lstStyle>
            <a:lvl1pPr>
              <a:defRPr sz="2621">
                <a:latin typeface="+mn-lt"/>
              </a:defRPr>
            </a:lvl1pPr>
          </a:lstStyle>
          <a:p>
            <a:r>
              <a:rPr lang="en-US" dirty="0"/>
              <a:t>Click to edit Master title style</a:t>
            </a:r>
          </a:p>
        </p:txBody>
      </p:sp>
      <p:sp>
        <p:nvSpPr>
          <p:cNvPr id="15" name="Slide Number Placeholder 6">
            <a:extLst>
              <a:ext uri="{FF2B5EF4-FFF2-40B4-BE49-F238E27FC236}">
                <a16:creationId xmlns="" xmlns:a16="http://schemas.microsoft.com/office/drawing/2014/main" id="{70E4D21C-CD63-D349-B4F1-E82907B20220}"/>
              </a:ext>
            </a:extLst>
          </p:cNvPr>
          <p:cNvSpPr>
            <a:spLocks noGrp="1"/>
          </p:cNvSpPr>
          <p:nvPr>
            <p:ph type="sldNum" sz="quarter" idx="15"/>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99149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6D859A3-9B82-0D4E-9CE1-BED9C631542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2">
            <a:extLst>
              <a:ext uri="{FF2B5EF4-FFF2-40B4-BE49-F238E27FC236}">
                <a16:creationId xmlns="" xmlns:a16="http://schemas.microsoft.com/office/drawing/2014/main" id="{574D9C3F-D8A7-2F47-AEBE-5109E2DFF824}"/>
              </a:ext>
            </a:extLst>
          </p:cNvPr>
          <p:cNvSpPr>
            <a:spLocks noGrp="1"/>
          </p:cNvSpPr>
          <p:nvPr>
            <p:ph idx="10"/>
          </p:nvPr>
        </p:nvSpPr>
        <p:spPr>
          <a:xfrm>
            <a:off x="3309885" y="1489745"/>
            <a:ext cx="2558339"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 xmlns:a16="http://schemas.microsoft.com/office/drawing/2014/main" id="{574D9C3F-D8A7-2F47-AEBE-5109E2DFF824}"/>
              </a:ext>
            </a:extLst>
          </p:cNvPr>
          <p:cNvSpPr>
            <a:spLocks noGrp="1"/>
          </p:cNvSpPr>
          <p:nvPr>
            <p:ph idx="11"/>
          </p:nvPr>
        </p:nvSpPr>
        <p:spPr>
          <a:xfrm>
            <a:off x="6147924" y="1480376"/>
            <a:ext cx="2558339"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 xmlns:a16="http://schemas.microsoft.com/office/drawing/2014/main" id="{574D9C3F-D8A7-2F47-AEBE-5109E2DFF824}"/>
              </a:ext>
            </a:extLst>
          </p:cNvPr>
          <p:cNvSpPr>
            <a:spLocks noGrp="1"/>
          </p:cNvSpPr>
          <p:nvPr>
            <p:ph idx="1"/>
          </p:nvPr>
        </p:nvSpPr>
        <p:spPr>
          <a:xfrm>
            <a:off x="505524" y="1489745"/>
            <a:ext cx="2558339"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4015038" y="322966"/>
            <a:ext cx="4638003" cy="1072745"/>
          </a:xfrm>
          <a:prstGeom prst="rect">
            <a:avLst/>
          </a:prstGeom>
        </p:spPr>
        <p:txBody>
          <a:bodyPr vert="horz" lIns="91440" tIns="45720" rIns="91440" bIns="45720" rtlCol="0" anchor="ctr">
            <a:normAutofit/>
          </a:bodyPr>
          <a:lstStyle>
            <a:lvl1pPr>
              <a:defRPr sz="2621">
                <a:latin typeface="+mn-lt"/>
              </a:defRPr>
            </a:lvl1pPr>
          </a:lstStyle>
          <a:p>
            <a:r>
              <a:rPr lang="en-US" dirty="0"/>
              <a:t>Click to edit Master title style</a:t>
            </a:r>
          </a:p>
        </p:txBody>
      </p:sp>
      <p:sp>
        <p:nvSpPr>
          <p:cNvPr id="16" name="Slide Number Placeholder 6">
            <a:extLst>
              <a:ext uri="{FF2B5EF4-FFF2-40B4-BE49-F238E27FC236}">
                <a16:creationId xmlns="" xmlns:a16="http://schemas.microsoft.com/office/drawing/2014/main" id="{C1C2D473-5727-0C45-9438-49895F2355F5}"/>
              </a:ext>
            </a:extLst>
          </p:cNvPr>
          <p:cNvSpPr>
            <a:spLocks noGrp="1"/>
          </p:cNvSpPr>
          <p:nvPr>
            <p:ph type="sldNum" sz="quarter" idx="14"/>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417176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3D5C913-5C81-CD49-B2A8-DBE9389787D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Content Placeholder 2">
            <a:extLst>
              <a:ext uri="{FF2B5EF4-FFF2-40B4-BE49-F238E27FC236}">
                <a16:creationId xmlns="" xmlns:a16="http://schemas.microsoft.com/office/drawing/2014/main" id="{574D9C3F-D8A7-2F47-AEBE-5109E2DFF824}"/>
              </a:ext>
            </a:extLst>
          </p:cNvPr>
          <p:cNvSpPr>
            <a:spLocks noGrp="1"/>
          </p:cNvSpPr>
          <p:nvPr>
            <p:ph idx="1"/>
          </p:nvPr>
        </p:nvSpPr>
        <p:spPr>
          <a:xfrm>
            <a:off x="601437" y="1513023"/>
            <a:ext cx="2558339" cy="4351338"/>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4110950" y="346244"/>
            <a:ext cx="4638003" cy="1072745"/>
          </a:xfrm>
          <a:prstGeom prst="rect">
            <a:avLst/>
          </a:prstGeom>
        </p:spPr>
        <p:txBody>
          <a:bodyPr vert="horz" lIns="91440" tIns="45720" rIns="91440" bIns="45720" rtlCol="0" anchor="ctr">
            <a:normAutofit/>
          </a:bodyPr>
          <a:lstStyle>
            <a:lvl1pPr>
              <a:defRPr sz="2621">
                <a:latin typeface="+mn-lt"/>
              </a:defRPr>
            </a:lvl1pPr>
          </a:lstStyle>
          <a:p>
            <a:r>
              <a:rPr lang="en-US" dirty="0"/>
              <a:t>Click to edit Master title style</a:t>
            </a:r>
          </a:p>
        </p:txBody>
      </p:sp>
      <p:sp>
        <p:nvSpPr>
          <p:cNvPr id="10" name="Slide Number Placeholder 6">
            <a:extLst>
              <a:ext uri="{FF2B5EF4-FFF2-40B4-BE49-F238E27FC236}">
                <a16:creationId xmlns="" xmlns:a16="http://schemas.microsoft.com/office/drawing/2014/main" id="{2599DC64-C525-EC4B-B281-CB2F906A4A68}"/>
              </a:ext>
            </a:extLst>
          </p:cNvPr>
          <p:cNvSpPr>
            <a:spLocks noGrp="1"/>
          </p:cNvSpPr>
          <p:nvPr>
            <p:ph type="sldNum" sz="quarter" idx="14"/>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32888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w Im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B3D09C9-9169-5E45-A84F-D8189B072D3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Picture Placeholder 2">
            <a:extLst>
              <a:ext uri="{FF2B5EF4-FFF2-40B4-BE49-F238E27FC236}">
                <a16:creationId xmlns="" xmlns:a16="http://schemas.microsoft.com/office/drawing/2014/main" id="{9734182E-65EC-DB48-93C6-0999217B8C53}"/>
              </a:ext>
            </a:extLst>
          </p:cNvPr>
          <p:cNvSpPr>
            <a:spLocks noGrp="1"/>
          </p:cNvSpPr>
          <p:nvPr>
            <p:ph type="pic" idx="12"/>
          </p:nvPr>
        </p:nvSpPr>
        <p:spPr>
          <a:xfrm>
            <a:off x="3848696" y="1570951"/>
            <a:ext cx="4836315" cy="4395462"/>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11" name="Content Placeholder 2">
            <a:extLst>
              <a:ext uri="{FF2B5EF4-FFF2-40B4-BE49-F238E27FC236}">
                <a16:creationId xmlns="" xmlns:a16="http://schemas.microsoft.com/office/drawing/2014/main" id="{574D9C3F-D8A7-2F47-AEBE-5109E2DFF824}"/>
              </a:ext>
            </a:extLst>
          </p:cNvPr>
          <p:cNvSpPr>
            <a:spLocks noGrp="1"/>
          </p:cNvSpPr>
          <p:nvPr>
            <p:ph idx="1"/>
          </p:nvPr>
        </p:nvSpPr>
        <p:spPr>
          <a:xfrm>
            <a:off x="474947" y="1570951"/>
            <a:ext cx="3181297" cy="4395463"/>
          </a:xfrm>
        </p:spPr>
        <p:txBody>
          <a:bodyPr>
            <a:normAutofit/>
          </a:bodyPr>
          <a:lstStyle>
            <a:lvl1pPr>
              <a:defRPr sz="1747"/>
            </a:lvl1pPr>
            <a:lvl2pPr>
              <a:defRPr sz="1456"/>
            </a:lvl2pPr>
            <a:lvl3pPr>
              <a:defRPr sz="1310"/>
            </a:lvl3pPr>
            <a:lvl4pPr>
              <a:defRPr sz="1165"/>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4047009" y="245387"/>
            <a:ext cx="4638003" cy="1072745"/>
          </a:xfrm>
          <a:prstGeom prst="rect">
            <a:avLst/>
          </a:prstGeom>
        </p:spPr>
        <p:txBody>
          <a:bodyPr vert="horz" lIns="91440" tIns="45720" rIns="91440" bIns="45720" rtlCol="0" anchor="ctr">
            <a:normAutofit/>
          </a:bodyPr>
          <a:lstStyle>
            <a:lvl1pPr>
              <a:defRPr sz="2621">
                <a:latin typeface="+mn-lt"/>
              </a:defRPr>
            </a:lvl1pPr>
          </a:lstStyle>
          <a:p>
            <a:r>
              <a:rPr lang="en-US" dirty="0"/>
              <a:t>Click to edit Master title style</a:t>
            </a:r>
          </a:p>
        </p:txBody>
      </p:sp>
      <p:sp>
        <p:nvSpPr>
          <p:cNvPr id="14" name="Slide Number Placeholder 6">
            <a:extLst>
              <a:ext uri="{FF2B5EF4-FFF2-40B4-BE49-F238E27FC236}">
                <a16:creationId xmlns="" xmlns:a16="http://schemas.microsoft.com/office/drawing/2014/main" id="{1DF02C69-DC06-2C4F-80D0-C7C4183FA37A}"/>
              </a:ext>
            </a:extLst>
          </p:cNvPr>
          <p:cNvSpPr>
            <a:spLocks noGrp="1"/>
          </p:cNvSpPr>
          <p:nvPr>
            <p:ph type="sldNum" sz="quarter" idx="14"/>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308209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w Capti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128077-6641-824C-BF88-AFAD105A262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Picture Placeholder 2">
            <a:extLst>
              <a:ext uri="{FF2B5EF4-FFF2-40B4-BE49-F238E27FC236}">
                <a16:creationId xmlns="" xmlns:a16="http://schemas.microsoft.com/office/drawing/2014/main" id="{9734182E-65EC-DB48-93C6-0999217B8C53}"/>
              </a:ext>
            </a:extLst>
          </p:cNvPr>
          <p:cNvSpPr>
            <a:spLocks noGrp="1"/>
          </p:cNvSpPr>
          <p:nvPr>
            <p:ph type="pic" idx="12"/>
          </p:nvPr>
        </p:nvSpPr>
        <p:spPr>
          <a:xfrm>
            <a:off x="540728" y="591843"/>
            <a:ext cx="8120303" cy="4807761"/>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7" name="Title 1">
            <a:extLst>
              <a:ext uri="{FF2B5EF4-FFF2-40B4-BE49-F238E27FC236}">
                <a16:creationId xmlns="" xmlns:a16="http://schemas.microsoft.com/office/drawing/2014/main" id="{EFE0315F-88DA-194C-B216-AD30C56633C1}"/>
              </a:ext>
            </a:extLst>
          </p:cNvPr>
          <p:cNvSpPr>
            <a:spLocks noGrp="1"/>
          </p:cNvSpPr>
          <p:nvPr>
            <p:ph type="title" idx="4294967295"/>
          </p:nvPr>
        </p:nvSpPr>
        <p:spPr>
          <a:xfrm>
            <a:off x="540728" y="5399605"/>
            <a:ext cx="8120303" cy="723875"/>
          </a:xfrm>
        </p:spPr>
        <p:txBody>
          <a:bodyPr>
            <a:normAutofit/>
          </a:bodyPr>
          <a:lstStyle>
            <a:lvl1pPr>
              <a:defRPr sz="2038"/>
            </a:lvl1pPr>
          </a:lstStyle>
          <a:p>
            <a:r>
              <a:rPr lang="en-US" sz="2330" dirty="0"/>
              <a:t>Small Photo Caption or Text</a:t>
            </a:r>
          </a:p>
        </p:txBody>
      </p:sp>
      <p:sp>
        <p:nvSpPr>
          <p:cNvPr id="13" name="Slide Number Placeholder 6">
            <a:extLst>
              <a:ext uri="{FF2B5EF4-FFF2-40B4-BE49-F238E27FC236}">
                <a16:creationId xmlns="" xmlns:a16="http://schemas.microsoft.com/office/drawing/2014/main" id="{E6CF70DF-747D-8E4F-8138-8CDBABDCC4FF}"/>
              </a:ext>
            </a:extLst>
          </p:cNvPr>
          <p:cNvSpPr>
            <a:spLocks noGrp="1"/>
          </p:cNvSpPr>
          <p:nvPr>
            <p:ph type="sldNum" sz="quarter" idx="14"/>
          </p:nvPr>
        </p:nvSpPr>
        <p:spPr>
          <a:xfrm>
            <a:off x="538888" y="6449929"/>
            <a:ext cx="827916" cy="365125"/>
          </a:xfrm>
          <a:prstGeom prst="rect">
            <a:avLst/>
          </a:prstGeom>
        </p:spPr>
        <p:txBody>
          <a:bodyPr/>
          <a:lstStyle>
            <a:lvl1pPr>
              <a:defRPr sz="1059" baseline="0"/>
            </a:lvl1pPr>
          </a:lstStyle>
          <a:p>
            <a:fld id="{1EC77ADE-0C1F-334D-90E5-B01969B308E0}" type="slidenum">
              <a:rPr lang="en-US" smtClean="0"/>
              <a:pPr/>
              <a:t>‹#›</a:t>
            </a:fld>
            <a:endParaRPr lang="en-US" dirty="0"/>
          </a:p>
        </p:txBody>
      </p:sp>
    </p:spTree>
    <p:extLst>
      <p:ext uri="{BB962C8B-B14F-4D97-AF65-F5344CB8AC3E}">
        <p14:creationId xmlns:p14="http://schemas.microsoft.com/office/powerpoint/2010/main" val="119163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470708A-3B80-754D-8D7E-75BC5AB870A0}"/>
              </a:ext>
            </a:extLst>
          </p:cNvPr>
          <p:cNvSpPr>
            <a:spLocks noGrp="1"/>
          </p:cNvSpPr>
          <p:nvPr>
            <p:ph type="title"/>
          </p:nvPr>
        </p:nvSpPr>
        <p:spPr>
          <a:xfrm>
            <a:off x="3381080" y="365126"/>
            <a:ext cx="51342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A1A43870-8FA9-FC41-BB12-8730903C29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5194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5" r:id="rId12"/>
    <p:sldLayoutId id="2147483708" r:id="rId13"/>
    <p:sldLayoutId id="2147483709" r:id="rId14"/>
    <p:sldLayoutId id="2147483716" r:id="rId15"/>
    <p:sldLayoutId id="2147483710" r:id="rId16"/>
    <p:sldLayoutId id="2147483711" r:id="rId17"/>
    <p:sldLayoutId id="2147483712" r:id="rId18"/>
    <p:sldLayoutId id="2147483713" r:id="rId19"/>
    <p:sldLayoutId id="2147483704" r:id="rId20"/>
  </p:sldLayoutIdLst>
  <p:hf hdr="0" ftr="0" dt="0"/>
  <p:txStyles>
    <p:titleStyle>
      <a:lvl1pPr algn="l" defTabSz="665665" rtl="0" eaLnBrk="1" latinLnBrk="0" hangingPunct="1">
        <a:lnSpc>
          <a:spcPct val="90000"/>
        </a:lnSpc>
        <a:spcBef>
          <a:spcPct val="0"/>
        </a:spcBef>
        <a:buNone/>
        <a:defRPr sz="3203" kern="1200">
          <a:solidFill>
            <a:schemeClr val="tx1"/>
          </a:solidFill>
          <a:latin typeface="+mj-lt"/>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8" kern="1200">
          <a:solidFill>
            <a:schemeClr val="tx1"/>
          </a:solidFill>
          <a:latin typeface="+mn-lt"/>
          <a:ea typeface="+mn-ea"/>
          <a:cs typeface="+mn-cs"/>
        </a:defRPr>
      </a:lvl1pPr>
      <a:lvl2pPr marL="499249" indent="-166416" algn="l" defTabSz="665665"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Worksheet2.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4BCCF68-51ED-7641-946C-71E3D40FDD4F}"/>
              </a:ext>
            </a:extLst>
          </p:cNvPr>
          <p:cNvSpPr>
            <a:spLocks noGrp="1"/>
          </p:cNvSpPr>
          <p:nvPr>
            <p:ph type="title"/>
          </p:nvPr>
        </p:nvSpPr>
        <p:spPr>
          <a:xfrm>
            <a:off x="0" y="1106905"/>
            <a:ext cx="9144001" cy="2341689"/>
          </a:xfrm>
        </p:spPr>
        <p:txBody>
          <a:bodyPr>
            <a:normAutofit/>
          </a:bodyPr>
          <a:lstStyle/>
          <a:p>
            <a:r>
              <a:rPr lang="en-US" sz="3200" b="1" dirty="0" smtClean="0">
                <a:latin typeface="Times New Roman" panose="02020603050405020304" pitchFamily="18" charset="0"/>
                <a:cs typeface="Times New Roman" panose="02020603050405020304" pitchFamily="18" charset="0"/>
              </a:rPr>
              <a:t>Rocky Mountain Power</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Net Metering Public Workshop</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June 16, 2020</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Participate by Calling: </a:t>
            </a:r>
            <a:r>
              <a:rPr lang="en-US" sz="1600" b="1" dirty="0">
                <a:latin typeface="Times New Roman" panose="02020603050405020304" pitchFamily="18" charset="0"/>
                <a:cs typeface="Times New Roman" panose="02020603050405020304" pitchFamily="18" charset="0"/>
              </a:rPr>
              <a:t>(801) 220-5252 or toll free (855) 499-5252</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Enter conference ID: 4275950</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2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6" y="67570"/>
            <a:ext cx="8630194" cy="888079"/>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Proposed Components of Export Credit </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10</a:t>
            </a:fld>
            <a:endParaRPr lang="en-US" dirty="0"/>
          </a:p>
        </p:txBody>
      </p:sp>
      <p:sp>
        <p:nvSpPr>
          <p:cNvPr id="11" name="Content Placeholder 1"/>
          <p:cNvSpPr>
            <a:spLocks noGrp="1"/>
          </p:cNvSpPr>
          <p:nvPr>
            <p:ph idx="1"/>
          </p:nvPr>
        </p:nvSpPr>
        <p:spPr>
          <a:xfrm>
            <a:off x="148046" y="936398"/>
            <a:ext cx="8839200" cy="5291147"/>
          </a:xfrm>
        </p:spPr>
        <p:txBody>
          <a:bodyPr>
            <a:normAutofit/>
          </a:bodyPr>
          <a:lstStyle/>
          <a:p>
            <a:pPr lvl="1" algn="just"/>
            <a:r>
              <a:rPr lang="en-US" sz="2100" dirty="0" smtClean="0">
                <a:latin typeface="Times New Roman" panose="02020603050405020304" pitchFamily="18" charset="0"/>
                <a:cs typeface="Times New Roman" panose="02020603050405020304" pitchFamily="18" charset="0"/>
              </a:rPr>
              <a:t>The Company proposes the following components are appropriately included in the Export Credit:</a:t>
            </a:r>
          </a:p>
          <a:p>
            <a:pPr marL="1122865" lvl="2" indent="-457200" algn="just">
              <a:buFont typeface="+mj-lt"/>
              <a:buAutoNum type="arabicParenR"/>
            </a:pPr>
            <a:r>
              <a:rPr lang="en-US" sz="1954" b="1" dirty="0" smtClean="0">
                <a:latin typeface="Times New Roman" panose="02020603050405020304" pitchFamily="18" charset="0"/>
                <a:cs typeface="Times New Roman" panose="02020603050405020304" pitchFamily="18" charset="0"/>
              </a:rPr>
              <a:t>Avoided </a:t>
            </a:r>
            <a:r>
              <a:rPr lang="en-US" sz="1954" b="1" dirty="0">
                <a:latin typeface="Times New Roman" panose="02020603050405020304" pitchFamily="18" charset="0"/>
                <a:cs typeface="Times New Roman" panose="02020603050405020304" pitchFamily="18" charset="0"/>
              </a:rPr>
              <a:t>Energy </a:t>
            </a:r>
            <a:r>
              <a:rPr lang="en-US" sz="1954" b="1" dirty="0" smtClean="0">
                <a:latin typeface="Times New Roman" panose="02020603050405020304" pitchFamily="18" charset="0"/>
                <a:cs typeface="Times New Roman" panose="02020603050405020304" pitchFamily="18" charset="0"/>
              </a:rPr>
              <a:t>Costs:</a:t>
            </a:r>
            <a:r>
              <a:rPr lang="en-US" sz="1954" dirty="0" smtClean="0">
                <a:latin typeface="Times New Roman" panose="02020603050405020304" pitchFamily="18" charset="0"/>
                <a:cs typeface="Times New Roman" panose="02020603050405020304" pitchFamily="18" charset="0"/>
              </a:rPr>
              <a:t> include </a:t>
            </a:r>
            <a:r>
              <a:rPr lang="en-US" sz="1954" dirty="0">
                <a:latin typeface="Times New Roman" panose="02020603050405020304" pitchFamily="18" charset="0"/>
                <a:cs typeface="Times New Roman" panose="02020603050405020304" pitchFamily="18" charset="0"/>
              </a:rPr>
              <a:t>on-peak and off-peak pricing based on Energy Imbalance Market (“EIM”) prices </a:t>
            </a:r>
            <a:r>
              <a:rPr lang="en-US" sz="1954" dirty="0" smtClean="0">
                <a:latin typeface="Times New Roman" panose="02020603050405020304" pitchFamily="18" charset="0"/>
                <a:cs typeface="Times New Roman" panose="02020603050405020304" pitchFamily="18" charset="0"/>
              </a:rPr>
              <a:t>multiplied by </a:t>
            </a:r>
            <a:r>
              <a:rPr lang="en-US" sz="1954" dirty="0">
                <a:latin typeface="Times New Roman" panose="02020603050405020304" pitchFamily="18" charset="0"/>
                <a:cs typeface="Times New Roman" panose="02020603050405020304" pitchFamily="18" charset="0"/>
              </a:rPr>
              <a:t>85 percent </a:t>
            </a:r>
            <a:r>
              <a:rPr lang="en-US" sz="1954" dirty="0" smtClean="0">
                <a:latin typeface="Times New Roman" panose="02020603050405020304" pitchFamily="18" charset="0"/>
                <a:cs typeface="Times New Roman" panose="02020603050405020304" pitchFamily="18" charset="0"/>
              </a:rPr>
              <a:t>for </a:t>
            </a:r>
            <a:r>
              <a:rPr lang="en-US" sz="1954" dirty="0">
                <a:latin typeface="Times New Roman" panose="02020603050405020304" pitchFamily="18" charset="0"/>
                <a:cs typeface="Times New Roman" panose="02020603050405020304" pitchFamily="18" charset="0"/>
              </a:rPr>
              <a:t>non-firm </a:t>
            </a:r>
            <a:r>
              <a:rPr lang="en-US" sz="1954" dirty="0" smtClean="0">
                <a:latin typeface="Times New Roman" panose="02020603050405020304" pitchFamily="18" charset="0"/>
                <a:cs typeface="Times New Roman" panose="02020603050405020304" pitchFamily="18" charset="0"/>
              </a:rPr>
              <a:t>energy similar to all other customers (excluding nonresidential and small commercial) under Schedule 135. </a:t>
            </a:r>
            <a:r>
              <a:rPr lang="en-US" sz="1954" dirty="0">
                <a:latin typeface="Times New Roman" panose="02020603050405020304" pitchFamily="18" charset="0"/>
                <a:cs typeface="Times New Roman" panose="02020603050405020304" pitchFamily="18" charset="0"/>
              </a:rPr>
              <a:t>The </a:t>
            </a:r>
            <a:r>
              <a:rPr lang="en-US" sz="1954" dirty="0" smtClean="0">
                <a:latin typeface="Times New Roman" panose="02020603050405020304" pitchFamily="18" charset="0"/>
                <a:cs typeface="Times New Roman" panose="02020603050405020304" pitchFamily="18" charset="0"/>
              </a:rPr>
              <a:t>updated prices </a:t>
            </a:r>
            <a:r>
              <a:rPr lang="en-US" sz="1954" dirty="0">
                <a:latin typeface="Times New Roman" panose="02020603050405020304" pitchFamily="18" charset="0"/>
                <a:cs typeface="Times New Roman" panose="02020603050405020304" pitchFamily="18" charset="0"/>
              </a:rPr>
              <a:t>from calendar year 2019 </a:t>
            </a:r>
            <a:r>
              <a:rPr lang="en-US" sz="1954" dirty="0" smtClean="0">
                <a:latin typeface="Times New Roman" panose="02020603050405020304" pitchFamily="18" charset="0"/>
                <a:cs typeface="Times New Roman" panose="02020603050405020304" pitchFamily="18" charset="0"/>
              </a:rPr>
              <a:t>support </a:t>
            </a:r>
            <a:r>
              <a:rPr lang="en-US" sz="1954" dirty="0">
                <a:latin typeface="Times New Roman" panose="02020603050405020304" pitchFamily="18" charset="0"/>
                <a:cs typeface="Times New Roman" panose="02020603050405020304" pitchFamily="18" charset="0"/>
              </a:rPr>
              <a:t>an average annual export credit of </a:t>
            </a:r>
            <a:r>
              <a:rPr lang="en-US" sz="1954" dirty="0" smtClean="0">
                <a:latin typeface="Times New Roman" panose="02020603050405020304" pitchFamily="18" charset="0"/>
                <a:cs typeface="Times New Roman" panose="02020603050405020304" pitchFamily="18" charset="0"/>
              </a:rPr>
              <a:t>1.923 cents per kWh.</a:t>
            </a:r>
          </a:p>
          <a:p>
            <a:pPr marL="1122865" lvl="2" indent="-457200" algn="just">
              <a:buFont typeface="+mj-lt"/>
              <a:buAutoNum type="arabicParenR"/>
            </a:pPr>
            <a:r>
              <a:rPr lang="en-US" sz="1954" b="1" dirty="0" smtClean="0">
                <a:latin typeface="Times New Roman" panose="02020603050405020304" pitchFamily="18" charset="0"/>
                <a:cs typeface="Times New Roman" panose="02020603050405020304" pitchFamily="18" charset="0"/>
              </a:rPr>
              <a:t>Avoided Line Losses</a:t>
            </a:r>
            <a:r>
              <a:rPr lang="en-US" sz="1954" b="1" dirty="0">
                <a:latin typeface="Times New Roman" panose="02020603050405020304" pitchFamily="18" charset="0"/>
                <a:cs typeface="Times New Roman" panose="02020603050405020304" pitchFamily="18" charset="0"/>
              </a:rPr>
              <a:t>:</a:t>
            </a:r>
            <a:r>
              <a:rPr lang="en-US" sz="1954" dirty="0">
                <a:latin typeface="Times New Roman" panose="02020603050405020304" pitchFamily="18" charset="0"/>
                <a:cs typeface="Times New Roman" panose="02020603050405020304" pitchFamily="18" charset="0"/>
              </a:rPr>
              <a:t> residential generation exports travel across the </a:t>
            </a:r>
            <a:r>
              <a:rPr lang="en-US" sz="1954" dirty="0" smtClean="0">
                <a:latin typeface="Times New Roman" panose="02020603050405020304" pitchFamily="18" charset="0"/>
                <a:cs typeface="Times New Roman" panose="02020603050405020304" pitchFamily="18" charset="0"/>
              </a:rPr>
              <a:t>distribution network</a:t>
            </a:r>
            <a:r>
              <a:rPr lang="en-US" sz="1954" dirty="0">
                <a:latin typeface="Times New Roman" panose="02020603050405020304" pitchFamily="18" charset="0"/>
                <a:cs typeface="Times New Roman" panose="02020603050405020304" pitchFamily="18" charset="0"/>
              </a:rPr>
              <a:t>, avoided line losses </a:t>
            </a:r>
            <a:r>
              <a:rPr lang="en-US" sz="1954" dirty="0" smtClean="0">
                <a:latin typeface="Times New Roman" panose="02020603050405020304" pitchFamily="18" charset="0"/>
                <a:cs typeface="Times New Roman" panose="02020603050405020304" pitchFamily="18" charset="0"/>
              </a:rPr>
              <a:t>on the transmission network.  </a:t>
            </a:r>
            <a:r>
              <a:rPr lang="en-US" sz="1954" dirty="0">
                <a:latin typeface="Times New Roman" panose="02020603050405020304" pitchFamily="18" charset="0"/>
                <a:cs typeface="Times New Roman" panose="02020603050405020304" pitchFamily="18" charset="0"/>
              </a:rPr>
              <a:t>The average value of avoided line losses during the </a:t>
            </a:r>
            <a:r>
              <a:rPr lang="en-US" sz="1954" dirty="0" smtClean="0">
                <a:latin typeface="Times New Roman" panose="02020603050405020304" pitchFamily="18" charset="0"/>
                <a:cs typeface="Times New Roman" panose="02020603050405020304" pitchFamily="18" charset="0"/>
              </a:rPr>
              <a:t>twelve </a:t>
            </a:r>
            <a:r>
              <a:rPr lang="en-US" sz="1954" dirty="0">
                <a:latin typeface="Times New Roman" panose="02020603050405020304" pitchFamily="18" charset="0"/>
                <a:cs typeface="Times New Roman" panose="02020603050405020304" pitchFamily="18" charset="0"/>
              </a:rPr>
              <a:t>months ending May 31, 2021 is </a:t>
            </a:r>
            <a:r>
              <a:rPr lang="en-US" sz="1954" dirty="0" smtClean="0">
                <a:latin typeface="Times New Roman" panose="02020603050405020304" pitchFamily="18" charset="0"/>
                <a:cs typeface="Times New Roman" panose="02020603050405020304" pitchFamily="18" charset="0"/>
              </a:rPr>
              <a:t>0.336 cents per </a:t>
            </a:r>
            <a:r>
              <a:rPr lang="en-US" sz="1954" dirty="0">
                <a:latin typeface="Times New Roman" panose="02020603050405020304" pitchFamily="18" charset="0"/>
                <a:cs typeface="Times New Roman" panose="02020603050405020304" pitchFamily="18" charset="0"/>
              </a:rPr>
              <a:t>k</a:t>
            </a:r>
            <a:r>
              <a:rPr lang="en-US" sz="1954" dirty="0" smtClean="0">
                <a:latin typeface="Times New Roman" panose="02020603050405020304" pitchFamily="18" charset="0"/>
                <a:cs typeface="Times New Roman" panose="02020603050405020304" pitchFamily="18" charset="0"/>
              </a:rPr>
              <a:t>Wh</a:t>
            </a:r>
            <a:r>
              <a:rPr lang="en-US" sz="1954" dirty="0">
                <a:latin typeface="Times New Roman" panose="02020603050405020304" pitchFamily="18" charset="0"/>
                <a:cs typeface="Times New Roman" panose="02020603050405020304" pitchFamily="18" charset="0"/>
              </a:rPr>
              <a:t>. </a:t>
            </a:r>
            <a:endParaRPr lang="en-US" sz="1954" dirty="0" smtClean="0">
              <a:latin typeface="Times New Roman" panose="02020603050405020304" pitchFamily="18" charset="0"/>
              <a:cs typeface="Times New Roman" panose="02020603050405020304" pitchFamily="18" charset="0"/>
            </a:endParaRPr>
          </a:p>
          <a:p>
            <a:pPr marL="1122865" lvl="2" indent="-457200" algn="just">
              <a:buFont typeface="+mj-lt"/>
              <a:buAutoNum type="arabicParenR"/>
            </a:pPr>
            <a:r>
              <a:rPr lang="en-US" sz="1954" b="1" dirty="0">
                <a:latin typeface="Times New Roman" panose="02020603050405020304" pitchFamily="18" charset="0"/>
                <a:cs typeface="Times New Roman" panose="02020603050405020304" pitchFamily="18" charset="0"/>
              </a:rPr>
              <a:t>Integration Costs:</a:t>
            </a:r>
            <a:r>
              <a:rPr lang="en-US" sz="1954" dirty="0">
                <a:latin typeface="Times New Roman" panose="02020603050405020304" pitchFamily="18" charset="0"/>
                <a:cs typeface="Times New Roman" panose="02020603050405020304" pitchFamily="18" charset="0"/>
              </a:rPr>
              <a:t> represent the cost of holding reserves with flexible resources to reliably maintain the load and resource balance, the 2019 IRP integration costs of </a:t>
            </a:r>
            <a:r>
              <a:rPr lang="en-US" sz="1954" dirty="0" smtClean="0">
                <a:latin typeface="Times New Roman" panose="02020603050405020304" pitchFamily="18" charset="0"/>
                <a:cs typeface="Times New Roman" panose="02020603050405020304" pitchFamily="18" charset="0"/>
              </a:rPr>
              <a:t>0.025 cents per kWh.</a:t>
            </a:r>
            <a:endParaRPr lang="en-US" sz="1954"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Other Items considered but not included as quantifiable or applicable costs and benefits: capacity costs</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distribution costs, environmental benefits, impact on local economy and taxes, cap on the size of systems.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46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60553916"/>
              </p:ext>
            </p:extLst>
          </p:nvPr>
        </p:nvGraphicFramePr>
        <p:xfrm>
          <a:off x="357957" y="856648"/>
          <a:ext cx="8397131" cy="5372702"/>
        </p:xfrm>
        <a:graphic>
          <a:graphicData uri="http://schemas.openxmlformats.org/presentationml/2006/ole">
            <mc:AlternateContent xmlns:mc="http://schemas.openxmlformats.org/markup-compatibility/2006">
              <mc:Choice xmlns:v="urn:schemas-microsoft-com:vml" Requires="v">
                <p:oleObj spid="_x0000_s1030" name="Worksheet" r:id="rId4" imgW="8753458" imgH="5600700" progId="Excel.Sheet.12">
                  <p:embed/>
                </p:oleObj>
              </mc:Choice>
              <mc:Fallback>
                <p:oleObj name="Worksheet" r:id="rId4" imgW="8753458" imgH="5600700" progId="Excel.Sheet.12">
                  <p:embed/>
                  <p:pic>
                    <p:nvPicPr>
                      <p:cNvPr id="0" name=""/>
                      <p:cNvPicPr/>
                      <p:nvPr/>
                    </p:nvPicPr>
                    <p:blipFill>
                      <a:blip r:embed="rId5"/>
                      <a:stretch>
                        <a:fillRect/>
                      </a:stretch>
                    </p:blipFill>
                    <p:spPr>
                      <a:xfrm>
                        <a:off x="357957" y="856648"/>
                        <a:ext cx="8397131" cy="5372702"/>
                      </a:xfrm>
                      <a:prstGeom prst="rect">
                        <a:avLst/>
                      </a:prstGeom>
                    </p:spPr>
                  </p:pic>
                </p:oleObj>
              </mc:Fallback>
            </mc:AlternateContent>
          </a:graphicData>
        </a:graphic>
      </p:graphicFrame>
      <p:sp>
        <p:nvSpPr>
          <p:cNvPr id="3" name="Title 2"/>
          <p:cNvSpPr>
            <a:spLocks noGrp="1"/>
          </p:cNvSpPr>
          <p:nvPr>
            <p:ph type="title"/>
          </p:nvPr>
        </p:nvSpPr>
        <p:spPr>
          <a:xfrm>
            <a:off x="148046" y="67570"/>
            <a:ext cx="8630194" cy="888079"/>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Calculation of the Export Credit</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11</a:t>
            </a:fld>
            <a:endParaRPr lang="en-US" dirty="0"/>
          </a:p>
        </p:txBody>
      </p:sp>
    </p:spTree>
    <p:extLst>
      <p:ext uri="{BB962C8B-B14F-4D97-AF65-F5344CB8AC3E}">
        <p14:creationId xmlns:p14="http://schemas.microsoft.com/office/powerpoint/2010/main" val="2047496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6" y="67570"/>
            <a:ext cx="8630194" cy="888079"/>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Renewable Resource Options</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12</a:t>
            </a:fld>
            <a:endParaRPr lang="en-US" dirty="0"/>
          </a:p>
        </p:txBody>
      </p:sp>
      <p:sp>
        <p:nvSpPr>
          <p:cNvPr id="11" name="Content Placeholder 1"/>
          <p:cNvSpPr>
            <a:spLocks noGrp="1"/>
          </p:cNvSpPr>
          <p:nvPr>
            <p:ph idx="1"/>
          </p:nvPr>
        </p:nvSpPr>
        <p:spPr>
          <a:xfrm>
            <a:off x="148046" y="936398"/>
            <a:ext cx="8839200" cy="5291147"/>
          </a:xfrm>
        </p:spPr>
        <p:txBody>
          <a:bodyPr>
            <a:normAutofit/>
          </a:bodyPr>
          <a:lstStyle/>
          <a:p>
            <a:r>
              <a:rPr lang="en-US" sz="2200" dirty="0">
                <a:latin typeface="Times New Roman" panose="02020603050405020304" pitchFamily="18" charset="0"/>
                <a:cs typeface="Times New Roman" panose="02020603050405020304" pitchFamily="18" charset="0"/>
              </a:rPr>
              <a:t>Low-cost utility-scale renewable resources are a major part of PacifiCorp’s resource planning.</a:t>
            </a:r>
          </a:p>
          <a:p>
            <a:pPr lvl="1"/>
            <a:r>
              <a:rPr lang="en-US" sz="2200" dirty="0" smtClean="0">
                <a:latin typeface="Times New Roman" panose="02020603050405020304" pitchFamily="18" charset="0"/>
                <a:cs typeface="Times New Roman" panose="02020603050405020304" pitchFamily="18" charset="0"/>
              </a:rPr>
              <a:t>PacifiCorp’s </a:t>
            </a:r>
            <a:r>
              <a:rPr lang="en-US" sz="2200" dirty="0">
                <a:latin typeface="Times New Roman" panose="02020603050405020304" pitchFamily="18" charset="0"/>
                <a:cs typeface="Times New Roman" panose="02020603050405020304" pitchFamily="18" charset="0"/>
              </a:rPr>
              <a:t>2019 Integrated Resource Plan </a:t>
            </a:r>
            <a:r>
              <a:rPr lang="en-US" sz="2200" smtClean="0">
                <a:latin typeface="Times New Roman" panose="02020603050405020304" pitchFamily="18" charset="0"/>
                <a:cs typeface="Times New Roman" panose="02020603050405020304" pitchFamily="18" charset="0"/>
              </a:rPr>
              <a:t>(IRP) identified </a:t>
            </a:r>
            <a:r>
              <a:rPr lang="en-US" sz="2200" dirty="0">
                <a:latin typeface="Times New Roman" panose="02020603050405020304" pitchFamily="18" charset="0"/>
                <a:cs typeface="Times New Roman" panose="02020603050405020304" pitchFamily="18" charset="0"/>
              </a:rPr>
              <a:t>over 6,400 megawatts (MW) of new renewable resources by the end of 2023, with nearly 11,000 MW of </a:t>
            </a:r>
            <a:r>
              <a:rPr lang="en-US" sz="2200" dirty="0" smtClean="0">
                <a:latin typeface="Times New Roman" panose="02020603050405020304" pitchFamily="18" charset="0"/>
                <a:cs typeface="Times New Roman" panose="02020603050405020304" pitchFamily="18" charset="0"/>
              </a:rPr>
              <a:t>new renewable </a:t>
            </a:r>
            <a:r>
              <a:rPr lang="en-US" sz="2200" dirty="0">
                <a:latin typeface="Times New Roman" panose="02020603050405020304" pitchFamily="18" charset="0"/>
                <a:cs typeface="Times New Roman" panose="02020603050405020304" pitchFamily="18" charset="0"/>
              </a:rPr>
              <a:t>resources over the 20-year planning period through 2038</a:t>
            </a:r>
            <a:r>
              <a:rPr lang="en-US" sz="2200" dirty="0" smtClean="0">
                <a:latin typeface="Times New Roman" panose="02020603050405020304" pitchFamily="18" charset="0"/>
                <a:cs typeface="Times New Roman" panose="02020603050405020304" pitchFamily="18" charset="0"/>
              </a:rPr>
              <a:t>.</a:t>
            </a:r>
          </a:p>
          <a:p>
            <a:pPr lvl="1"/>
            <a:r>
              <a:rPr lang="en-US" sz="2200" dirty="0" smtClean="0">
                <a:latin typeface="Times New Roman" panose="02020603050405020304" pitchFamily="18" charset="0"/>
                <a:cs typeface="Times New Roman" panose="02020603050405020304" pitchFamily="18" charset="0"/>
              </a:rPr>
              <a:t>Wind and solar generation is projected to be roughly half of PacifiCorp’s resource mix by 2030.</a:t>
            </a:r>
          </a:p>
          <a:p>
            <a:r>
              <a:rPr lang="en-US" sz="2200" dirty="0" smtClean="0">
                <a:latin typeface="Times New Roman" panose="02020603050405020304" pitchFamily="18" charset="0"/>
                <a:cs typeface="Times New Roman" panose="02020603050405020304" pitchFamily="18" charset="0"/>
              </a:rPr>
              <a:t>Selected resource cost estimates from the 2019 IRP, for resources online by 12/31/2023</a:t>
            </a:r>
          </a:p>
          <a:p>
            <a:pPr marL="332833" lvl="1" indent="0">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Resource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Capacity </a:t>
            </a:r>
            <a:r>
              <a:rPr lang="en-US" sz="2000" b="1" dirty="0">
                <a:latin typeface="Times New Roman" panose="02020603050405020304" pitchFamily="18" charset="0"/>
                <a:cs typeface="Times New Roman" panose="02020603050405020304" pitchFamily="18" charset="0"/>
              </a:rPr>
              <a:t>Factor	</a:t>
            </a:r>
            <a:r>
              <a:rPr lang="en-US" sz="2000" b="1" dirty="0" smtClean="0">
                <a:latin typeface="Times New Roman" panose="02020603050405020304" pitchFamily="18" charset="0"/>
                <a:cs typeface="Times New Roman" panose="02020603050405020304" pitchFamily="18" charset="0"/>
              </a:rPr>
              <a:t>20-year </a:t>
            </a:r>
            <a:r>
              <a:rPr lang="en-US" sz="2000" b="1" dirty="0" err="1" smtClean="0">
                <a:latin typeface="Times New Roman" panose="02020603050405020304" pitchFamily="18" charset="0"/>
                <a:cs typeface="Times New Roman" panose="02020603050405020304" pitchFamily="18" charset="0"/>
              </a:rPr>
              <a:t>Levelized</a:t>
            </a:r>
            <a:r>
              <a:rPr lang="en-US" sz="2000" b="1" dirty="0" smtClean="0">
                <a:latin typeface="Times New Roman" panose="02020603050405020304" pitchFamily="18" charset="0"/>
                <a:cs typeface="Times New Roman" panose="02020603050405020304" pitchFamily="18" charset="0"/>
              </a:rPr>
              <a:t> Price </a:t>
            </a:r>
            <a:endParaRPr lang="en-US" sz="2000" b="1" dirty="0">
              <a:latin typeface="Times New Roman" panose="02020603050405020304" pitchFamily="18" charset="0"/>
              <a:cs typeface="Times New Roman" panose="02020603050405020304" pitchFamily="18" charset="0"/>
            </a:endParaRPr>
          </a:p>
          <a:p>
            <a:pPr marL="332833" lvl="1" indent="0">
              <a:buNone/>
            </a:pPr>
            <a:r>
              <a:rPr lang="en-US" sz="2000" dirty="0">
                <a:latin typeface="Times New Roman" panose="02020603050405020304" pitchFamily="18" charset="0"/>
                <a:cs typeface="Times New Roman" panose="02020603050405020304" pitchFamily="18" charset="0"/>
              </a:rPr>
              <a:t> Wind (Medicine Bow, WY) 	43.6%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25.35 </a:t>
            </a:r>
          </a:p>
          <a:p>
            <a:pPr marL="332833" lvl="1" indent="0">
              <a:buNone/>
            </a:pPr>
            <a:r>
              <a:rPr lang="en-US" sz="2000" dirty="0">
                <a:latin typeface="Times New Roman" panose="02020603050405020304" pitchFamily="18" charset="0"/>
                <a:cs typeface="Times New Roman" panose="02020603050405020304" pitchFamily="18" charset="0"/>
              </a:rPr>
              <a:t> Solar (Milford, UT) 	</a:t>
            </a:r>
            <a:r>
              <a:rPr lang="en-US" sz="2000" dirty="0" smtClean="0">
                <a:latin typeface="Times New Roman" panose="02020603050405020304" pitchFamily="18" charset="0"/>
                <a:cs typeface="Times New Roman" panose="02020603050405020304" pitchFamily="18" charset="0"/>
              </a:rPr>
              <a:t>	32.5%		</a:t>
            </a:r>
            <a:r>
              <a:rPr lang="en-US" sz="2000" dirty="0">
                <a:latin typeface="Times New Roman" panose="02020603050405020304" pitchFamily="18" charset="0"/>
                <a:cs typeface="Times New Roman" panose="02020603050405020304" pitchFamily="18" charset="0"/>
              </a:rPr>
              <a:t>	$30.98 </a:t>
            </a:r>
          </a:p>
          <a:p>
            <a:pPr marL="332833" lvl="1" indent="0">
              <a:buNone/>
            </a:pPr>
            <a:r>
              <a:rPr lang="en-US" sz="2000" dirty="0">
                <a:latin typeface="Times New Roman" panose="02020603050405020304" pitchFamily="18" charset="0"/>
                <a:cs typeface="Times New Roman" panose="02020603050405020304" pitchFamily="18" charset="0"/>
              </a:rPr>
              <a:t> Wind (Pocatello, ID) 	</a:t>
            </a:r>
            <a:r>
              <a:rPr lang="en-US" sz="2000" dirty="0" smtClean="0">
                <a:latin typeface="Times New Roman" panose="02020603050405020304" pitchFamily="18" charset="0"/>
                <a:cs typeface="Times New Roman" panose="02020603050405020304" pitchFamily="18" charset="0"/>
              </a:rPr>
              <a:t>	37.1</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32.42 </a:t>
            </a:r>
          </a:p>
          <a:p>
            <a:pPr marL="332833" lvl="1" indent="0">
              <a:buNone/>
            </a:pPr>
            <a:r>
              <a:rPr lang="en-US" sz="2000" dirty="0">
                <a:latin typeface="Times New Roman" panose="02020603050405020304" pitchFamily="18" charset="0"/>
                <a:cs typeface="Times New Roman" panose="02020603050405020304" pitchFamily="18" charset="0"/>
              </a:rPr>
              <a:t> Solar (Idaho Falls, ID) 	</a:t>
            </a:r>
            <a:r>
              <a:rPr lang="en-US" sz="2000" dirty="0" smtClean="0">
                <a:latin typeface="Times New Roman" panose="02020603050405020304" pitchFamily="18" charset="0"/>
                <a:cs typeface="Times New Roman" panose="02020603050405020304" pitchFamily="18" charset="0"/>
              </a:rPr>
              <a:t>28.1%		</a:t>
            </a:r>
            <a:r>
              <a:rPr lang="en-US" sz="2000" dirty="0">
                <a:latin typeface="Times New Roman" panose="02020603050405020304" pitchFamily="18" charset="0"/>
                <a:cs typeface="Times New Roman" panose="02020603050405020304" pitchFamily="18" charset="0"/>
              </a:rPr>
              <a:t>	$35.54 </a:t>
            </a:r>
          </a:p>
          <a:p>
            <a:pPr marL="332833" lvl="1" indent="0">
              <a:buNone/>
            </a:pPr>
            <a:endParaRPr lang="en-US" sz="1809"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29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380" y="1780674"/>
            <a:ext cx="3850105" cy="789271"/>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293" rtl="0" eaLnBrk="1" latinLnBrk="0" hangingPunct="1">
              <a:defRPr sz="1800" kern="1200">
                <a:solidFill>
                  <a:schemeClr val="lt1"/>
                </a:solidFill>
                <a:latin typeface="+mn-lt"/>
                <a:ea typeface="+mn-ea"/>
                <a:cs typeface="+mn-cs"/>
              </a:defRPr>
            </a:lvl1pPr>
            <a:lvl2pPr marL="457146" algn="l" defTabSz="914293" rtl="0" eaLnBrk="1" latinLnBrk="0" hangingPunct="1">
              <a:defRPr sz="1800" kern="1200">
                <a:solidFill>
                  <a:schemeClr val="lt1"/>
                </a:solidFill>
                <a:latin typeface="+mn-lt"/>
                <a:ea typeface="+mn-ea"/>
                <a:cs typeface="+mn-cs"/>
              </a:defRPr>
            </a:lvl2pPr>
            <a:lvl3pPr marL="914293" algn="l" defTabSz="914293" rtl="0" eaLnBrk="1" latinLnBrk="0" hangingPunct="1">
              <a:defRPr sz="1800" kern="1200">
                <a:solidFill>
                  <a:schemeClr val="lt1"/>
                </a:solidFill>
                <a:latin typeface="+mn-lt"/>
                <a:ea typeface="+mn-ea"/>
                <a:cs typeface="+mn-cs"/>
              </a:defRPr>
            </a:lvl3pPr>
            <a:lvl4pPr marL="1371440" algn="l" defTabSz="914293" rtl="0" eaLnBrk="1" latinLnBrk="0" hangingPunct="1">
              <a:defRPr sz="1800" kern="1200">
                <a:solidFill>
                  <a:schemeClr val="lt1"/>
                </a:solidFill>
                <a:latin typeface="+mn-lt"/>
                <a:ea typeface="+mn-ea"/>
                <a:cs typeface="+mn-cs"/>
              </a:defRPr>
            </a:lvl4pPr>
            <a:lvl5pPr marL="1828586" algn="l" defTabSz="914293" rtl="0" eaLnBrk="1" latinLnBrk="0" hangingPunct="1">
              <a:defRPr sz="1800" kern="1200">
                <a:solidFill>
                  <a:schemeClr val="lt1"/>
                </a:solidFill>
                <a:latin typeface="+mn-lt"/>
                <a:ea typeface="+mn-ea"/>
                <a:cs typeface="+mn-cs"/>
              </a:defRPr>
            </a:lvl5pPr>
            <a:lvl6pPr marL="2285733" algn="l" defTabSz="914293" rtl="0" eaLnBrk="1" latinLnBrk="0" hangingPunct="1">
              <a:defRPr sz="1800" kern="1200">
                <a:solidFill>
                  <a:schemeClr val="lt1"/>
                </a:solidFill>
                <a:latin typeface="+mn-lt"/>
                <a:ea typeface="+mn-ea"/>
                <a:cs typeface="+mn-cs"/>
              </a:defRPr>
            </a:lvl6pPr>
            <a:lvl7pPr marL="2742879" algn="l" defTabSz="914293" rtl="0" eaLnBrk="1" latinLnBrk="0" hangingPunct="1">
              <a:defRPr sz="1800" kern="1200">
                <a:solidFill>
                  <a:schemeClr val="lt1"/>
                </a:solidFill>
                <a:latin typeface="+mn-lt"/>
                <a:ea typeface="+mn-ea"/>
                <a:cs typeface="+mn-cs"/>
              </a:defRPr>
            </a:lvl7pPr>
            <a:lvl8pPr marL="3200026" algn="l" defTabSz="914293" rtl="0" eaLnBrk="1" latinLnBrk="0" hangingPunct="1">
              <a:defRPr sz="1800" kern="1200">
                <a:solidFill>
                  <a:schemeClr val="lt1"/>
                </a:solidFill>
                <a:latin typeface="+mn-lt"/>
                <a:ea typeface="+mn-ea"/>
                <a:cs typeface="+mn-cs"/>
              </a:defRPr>
            </a:lvl8pPr>
            <a:lvl9pPr marL="3657172" algn="l" defTabSz="914293" rtl="0" eaLnBrk="1" latinLnBrk="0" hangingPunct="1">
              <a:defRPr sz="1800" kern="1200">
                <a:solidFill>
                  <a:schemeClr val="lt1"/>
                </a:solidFill>
                <a:latin typeface="+mn-lt"/>
                <a:ea typeface="+mn-ea"/>
                <a:cs typeface="+mn-cs"/>
              </a:defRPr>
            </a:lvl9pPr>
          </a:lstStyle>
          <a:p>
            <a:pPr algn="ctr"/>
            <a:r>
              <a:rPr lang="en-US" sz="2400" dirty="0" smtClean="0">
                <a:solidFill>
                  <a:schemeClr val="bg1"/>
                </a:solidFill>
                <a:latin typeface="Times New Roman" panose="02020603050405020304" pitchFamily="18" charset="0"/>
                <a:cs typeface="Times New Roman" panose="02020603050405020304" pitchFamily="18" charset="0"/>
              </a:rPr>
              <a:t>Any Questions or Comments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14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2447" y="67570"/>
            <a:ext cx="7024656" cy="888079"/>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Public Input Process </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2</a:t>
            </a:fld>
            <a:endParaRPr lang="en-US" dirty="0"/>
          </a:p>
        </p:txBody>
      </p:sp>
      <p:sp>
        <p:nvSpPr>
          <p:cNvPr id="11" name="Content Placeholder 1"/>
          <p:cNvSpPr>
            <a:spLocks noGrp="1"/>
          </p:cNvSpPr>
          <p:nvPr>
            <p:ph idx="1"/>
          </p:nvPr>
        </p:nvSpPr>
        <p:spPr>
          <a:xfrm>
            <a:off x="148046" y="1068404"/>
            <a:ext cx="8839200" cy="5101389"/>
          </a:xfrm>
        </p:spPr>
        <p:txBody>
          <a:bodyPr>
            <a:normAutofit/>
          </a:bodyPr>
          <a:lstStyle/>
          <a:p>
            <a:r>
              <a:rPr lang="en-US" sz="1600" dirty="0">
                <a:latin typeface="Times New Roman" panose="02020603050405020304" pitchFamily="18" charset="0"/>
                <a:cs typeface="Times New Roman" panose="02020603050405020304" pitchFamily="18" charset="0"/>
              </a:rPr>
              <a:t>Rocky Mountain </a:t>
            </a:r>
            <a:r>
              <a:rPr lang="en-US" sz="1600" dirty="0" smtClean="0">
                <a:latin typeface="Times New Roman" panose="02020603050405020304" pitchFamily="18" charset="0"/>
                <a:cs typeface="Times New Roman" panose="02020603050405020304" pitchFamily="18" charset="0"/>
              </a:rPr>
              <a:t>Power is hosting this workshop to provide customers an opportunity to comment on its application and provide input on what should be considered in the study design phase.</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Idaho Public Utilities Commission staff will host another workshop on June 18</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from 6-9 pm to allow staff to discuss its views on the Company’s application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Customers can participate by calling l-404-418-9388 </a:t>
            </a:r>
            <a:r>
              <a:rPr lang="en-US" sz="1600" dirty="0">
                <a:latin typeface="Times New Roman" panose="02020603050405020304" pitchFamily="18" charset="0"/>
                <a:cs typeface="Times New Roman" panose="02020603050405020304" pitchFamily="18" charset="0"/>
              </a:rPr>
              <a:t>and entering access code 126 </a:t>
            </a:r>
            <a:r>
              <a:rPr lang="en-US" sz="1600" dirty="0" smtClean="0">
                <a:latin typeface="Times New Roman" panose="02020603050405020304" pitchFamily="18" charset="0"/>
                <a:cs typeface="Times New Roman" panose="02020603050405020304" pitchFamily="18" charset="0"/>
              </a:rPr>
              <a:t>921 8458</a:t>
            </a:r>
            <a:r>
              <a:rPr lang="en-US" sz="1600" dirty="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 telephonic public customer hearing will be held on Monday, </a:t>
            </a:r>
            <a:r>
              <a:rPr lang="en-US" sz="1600" dirty="0" smtClean="0">
                <a:latin typeface="Times New Roman" panose="02020603050405020304" pitchFamily="18" charset="0"/>
                <a:cs typeface="Times New Roman" panose="02020603050405020304" pitchFamily="18" charset="0"/>
              </a:rPr>
              <a:t>June 22</a:t>
            </a:r>
            <a:r>
              <a:rPr lang="en-US" sz="1600" baseline="30000" dirty="0" smtClean="0">
                <a:latin typeface="Times New Roman" panose="02020603050405020304" pitchFamily="18" charset="0"/>
                <a:cs typeface="Times New Roman" panose="02020603050405020304" pitchFamily="18" charset="0"/>
              </a:rPr>
              <a:t>nd</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3:00 p.m. (MDT</a:t>
            </a:r>
            <a:r>
              <a:rPr lang="en-US" sz="1600" dirty="0" smtClean="0">
                <a:latin typeface="Times New Roman" panose="02020603050405020304" pitchFamily="18" charset="0"/>
                <a:cs typeface="Times New Roman" panose="02020603050405020304" pitchFamily="18" charset="0"/>
              </a:rPr>
              <a:t>). Those </a:t>
            </a:r>
            <a:r>
              <a:rPr lang="en-US" sz="1600" dirty="0">
                <a:latin typeface="Times New Roman" panose="02020603050405020304" pitchFamily="18" charset="0"/>
                <a:cs typeface="Times New Roman" panose="02020603050405020304" pitchFamily="18" charset="0"/>
              </a:rPr>
              <a:t>wishing to offer verbal comments or listen can dial 1-800-920-7487, and enter </a:t>
            </a:r>
            <a:r>
              <a:rPr lang="en-US" sz="1600" dirty="0" smtClean="0">
                <a:latin typeface="Times New Roman" panose="02020603050405020304" pitchFamily="18" charset="0"/>
                <a:cs typeface="Times New Roman" panose="02020603050405020304" pitchFamily="18" charset="0"/>
              </a:rPr>
              <a:t>passcode 6674832#.</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Those interested in submitting written comments on the study design or grandfathering </a:t>
            </a:r>
            <a:r>
              <a:rPr lang="en-US" sz="1600" dirty="0" smtClean="0">
                <a:latin typeface="Times New Roman" panose="02020603050405020304" pitchFamily="18" charset="0"/>
                <a:cs typeface="Times New Roman" panose="02020603050405020304" pitchFamily="18" charset="0"/>
              </a:rPr>
              <a:t>have until </a:t>
            </a:r>
            <a:r>
              <a:rPr lang="en-US" sz="1600" dirty="0">
                <a:latin typeface="Times New Roman" panose="02020603050405020304" pitchFamily="18" charset="0"/>
                <a:cs typeface="Times New Roman" panose="02020603050405020304" pitchFamily="18" charset="0"/>
              </a:rPr>
              <a:t>July 16</a:t>
            </a:r>
            <a:r>
              <a:rPr lang="en-US" sz="1600" dirty="0" smtClean="0">
                <a:latin typeface="Times New Roman" panose="02020603050405020304" pitchFamily="18" charset="0"/>
                <a:cs typeface="Times New Roman" panose="02020603050405020304" pitchFamily="18" charset="0"/>
              </a:rPr>
              <a:t>, 2020</a:t>
            </a:r>
            <a:r>
              <a:rPr lang="en-US" sz="1600" dirty="0">
                <a:latin typeface="Times New Roman" panose="02020603050405020304" pitchFamily="18" charset="0"/>
                <a:cs typeface="Times New Roman" panose="02020603050405020304" pitchFamily="18" charset="0"/>
              </a:rPr>
              <a:t>, to do so. </a:t>
            </a:r>
            <a:r>
              <a:rPr lang="en-US" sz="1600" dirty="0" smtClean="0">
                <a:latin typeface="Times New Roman" panose="02020603050405020304" pitchFamily="18" charset="0"/>
                <a:cs typeface="Times New Roman" panose="02020603050405020304" pitchFamily="18" charset="0"/>
              </a:rPr>
              <a:t>Comments </a:t>
            </a:r>
            <a:r>
              <a:rPr lang="en-US" sz="1600" dirty="0">
                <a:latin typeface="Times New Roman" panose="02020603050405020304" pitchFamily="18" charset="0"/>
                <a:cs typeface="Times New Roman" panose="02020603050405020304" pitchFamily="18" charset="0"/>
              </a:rPr>
              <a:t>must contain the case number (PAC-E-19-08). Those wishing to submit </a:t>
            </a:r>
            <a:r>
              <a:rPr lang="en-US" sz="1600" dirty="0" smtClean="0">
                <a:latin typeface="Times New Roman" panose="02020603050405020304" pitchFamily="18" charset="0"/>
                <a:cs typeface="Times New Roman" panose="02020603050405020304" pitchFamily="18" charset="0"/>
              </a:rPr>
              <a:t>comments electronically </a:t>
            </a:r>
            <a:r>
              <a:rPr lang="en-US" sz="1600" dirty="0">
                <a:latin typeface="Times New Roman" panose="02020603050405020304" pitchFamily="18" charset="0"/>
                <a:cs typeface="Times New Roman" panose="02020603050405020304" pitchFamily="18" charset="0"/>
              </a:rPr>
              <a:t>may do so by visiting the Commission's home page at </a:t>
            </a:r>
            <a:r>
              <a:rPr lang="en-US" sz="1600" dirty="0" smtClean="0">
                <a:latin typeface="Times New Roman" panose="02020603050405020304" pitchFamily="18" charset="0"/>
                <a:cs typeface="Times New Roman" panose="02020603050405020304" pitchFamily="18" charset="0"/>
              </a:rPr>
              <a:t>www.puc.idaho.gov</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Click on </a:t>
            </a:r>
            <a:r>
              <a:rPr lang="en-US" sz="1600" dirty="0">
                <a:latin typeface="Times New Roman" panose="02020603050405020304" pitchFamily="18" charset="0"/>
                <a:cs typeface="Times New Roman" panose="02020603050405020304" pitchFamily="18" charset="0"/>
              </a:rPr>
              <a:t>the "Case Comment Form" under "Consumers" and complete the form using the </a:t>
            </a:r>
            <a:r>
              <a:rPr lang="en-US" sz="1600" dirty="0" smtClean="0">
                <a:latin typeface="Times New Roman" panose="02020603050405020304" pitchFamily="18" charset="0"/>
                <a:cs typeface="Times New Roman" panose="02020603050405020304" pitchFamily="18" charset="0"/>
              </a:rPr>
              <a:t>case number</a:t>
            </a:r>
            <a:r>
              <a:rPr lang="en-US" sz="1600" dirty="0">
                <a:latin typeface="Times New Roman" panose="02020603050405020304" pitchFamily="18" charset="0"/>
                <a:cs typeface="Times New Roman" panose="02020603050405020304" pitchFamily="18" charset="0"/>
              </a:rPr>
              <a:t>, PAC-E-19-08.</a:t>
            </a:r>
            <a:endParaRPr lang="en-US" sz="1600" dirty="0" smtClean="0">
              <a:latin typeface="Times New Roman" panose="02020603050405020304" pitchFamily="18" charset="0"/>
              <a:cs typeface="Times New Roman" panose="02020603050405020304" pitchFamily="18" charset="0"/>
            </a:endParaRPr>
          </a:p>
          <a:p>
            <a:pPr lvl="1" algn="just"/>
            <a:endParaRPr lang="en-US" sz="21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Based on the customer input the parties have until July 2</a:t>
            </a:r>
            <a:r>
              <a:rPr lang="en-US" sz="1600" baseline="30000" dirty="0" smtClean="0">
                <a:latin typeface="Times New Roman" panose="02020603050405020304" pitchFamily="18" charset="0"/>
                <a:cs typeface="Times New Roman" panose="02020603050405020304" pitchFamily="18" charset="0"/>
              </a:rPr>
              <a:t>nd</a:t>
            </a:r>
            <a:r>
              <a:rPr lang="en-US" sz="1600" dirty="0" smtClean="0">
                <a:latin typeface="Times New Roman" panose="02020603050405020304" pitchFamily="18" charset="0"/>
                <a:cs typeface="Times New Roman" panose="02020603050405020304" pitchFamily="18" charset="0"/>
              </a:rPr>
              <a:t> to submit revised comments, then the Commission will determine what items should be considered when determining the value of the Export Credit.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804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6" y="24027"/>
            <a:ext cx="8839200" cy="1072745"/>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Idaho Net Metering Customers</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3994358" y="1096772"/>
            <a:ext cx="4828450" cy="2618581"/>
          </a:xfrm>
          <a:prstGeom prst="rect">
            <a:avLst/>
          </a:prstGeom>
        </p:spPr>
      </p:pic>
      <p:pic>
        <p:nvPicPr>
          <p:cNvPr id="6" name="Picture 5"/>
          <p:cNvPicPr>
            <a:picLocks noChangeAspect="1"/>
          </p:cNvPicPr>
          <p:nvPr/>
        </p:nvPicPr>
        <p:blipFill>
          <a:blip r:embed="rId4"/>
          <a:stretch>
            <a:fillRect/>
          </a:stretch>
        </p:blipFill>
        <p:spPr>
          <a:xfrm>
            <a:off x="423151" y="3715353"/>
            <a:ext cx="6257143" cy="2623026"/>
          </a:xfrm>
          <a:prstGeom prst="rect">
            <a:avLst/>
          </a:prstGeom>
        </p:spPr>
      </p:pic>
      <p:sp>
        <p:nvSpPr>
          <p:cNvPr id="8" name="TextBox 7"/>
          <p:cNvSpPr txBox="1"/>
          <p:nvPr/>
        </p:nvSpPr>
        <p:spPr>
          <a:xfrm>
            <a:off x="605289" y="1123910"/>
            <a:ext cx="3295902" cy="2308324"/>
          </a:xfrm>
          <a:prstGeom prst="rect">
            <a:avLst/>
          </a:prstGeom>
          <a:noFill/>
        </p:spPr>
        <p:txBody>
          <a:bodyPr wrap="none" rtlCol="0">
            <a:spAutoFit/>
          </a:bodyPr>
          <a:lstStyle/>
          <a:p>
            <a:pPr algn="just"/>
            <a:r>
              <a:rPr lang="en-US" dirty="0" smtClean="0">
                <a:latin typeface="Times New Roman" panose="02020603050405020304" pitchFamily="18" charset="0"/>
                <a:cs typeface="Times New Roman" panose="02020603050405020304" pitchFamily="18" charset="0"/>
              </a:rPr>
              <a:t>Rocky Mountain Power has </a:t>
            </a:r>
          </a:p>
          <a:p>
            <a:pPr algn="just"/>
            <a:r>
              <a:rPr lang="en-US" dirty="0" smtClean="0">
                <a:latin typeface="Times New Roman" panose="02020603050405020304" pitchFamily="18" charset="0"/>
                <a:cs typeface="Times New Roman" panose="02020603050405020304" pitchFamily="18" charset="0"/>
              </a:rPr>
              <a:t>experienced significant growth in</a:t>
            </a:r>
          </a:p>
          <a:p>
            <a:pPr algn="just"/>
            <a:r>
              <a:rPr lang="en-US" dirty="0" smtClean="0">
                <a:latin typeface="Times New Roman" panose="02020603050405020304" pitchFamily="18" charset="0"/>
                <a:cs typeface="Times New Roman" panose="02020603050405020304" pitchFamily="18" charset="0"/>
              </a:rPr>
              <a:t>its Net Metering Program. As of </a:t>
            </a:r>
          </a:p>
          <a:p>
            <a:pPr algn="just"/>
            <a:r>
              <a:rPr lang="en-US" dirty="0" smtClean="0">
                <a:latin typeface="Times New Roman" panose="02020603050405020304" pitchFamily="18" charset="0"/>
                <a:cs typeface="Times New Roman" panose="02020603050405020304" pitchFamily="18" charset="0"/>
              </a:rPr>
              <a:t>June 10 2020, RMP has 1,301 </a:t>
            </a:r>
          </a:p>
          <a:p>
            <a:pPr algn="just"/>
            <a:r>
              <a:rPr lang="en-US" dirty="0" smtClean="0">
                <a:latin typeface="Times New Roman" panose="02020603050405020304" pitchFamily="18" charset="0"/>
                <a:cs typeface="Times New Roman" panose="02020603050405020304" pitchFamily="18" charset="0"/>
              </a:rPr>
              <a:t>Net Metering customers with </a:t>
            </a:r>
          </a:p>
          <a:p>
            <a:pPr algn="just"/>
            <a:r>
              <a:rPr lang="en-US" dirty="0" smtClean="0">
                <a:latin typeface="Times New Roman" panose="02020603050405020304" pitchFamily="18" charset="0"/>
                <a:cs typeface="Times New Roman" panose="02020603050405020304" pitchFamily="18" charset="0"/>
              </a:rPr>
              <a:t>approximately 9.7 MW of on-site</a:t>
            </a:r>
          </a:p>
          <a:p>
            <a:pPr algn="just"/>
            <a:r>
              <a:rPr lang="en-US" dirty="0" smtClean="0">
                <a:latin typeface="Times New Roman" panose="02020603050405020304" pitchFamily="18" charset="0"/>
                <a:cs typeface="Times New Roman" panose="02020603050405020304" pitchFamily="18" charset="0"/>
              </a:rPr>
              <a:t>generation. Solar represents 97% </a:t>
            </a:r>
          </a:p>
          <a:p>
            <a:pPr algn="just"/>
            <a:r>
              <a:rPr lang="en-US" dirty="0" smtClean="0">
                <a:latin typeface="Times New Roman" panose="02020603050405020304" pitchFamily="18" charset="0"/>
                <a:cs typeface="Times New Roman" panose="02020603050405020304" pitchFamily="18" charset="0"/>
              </a:rPr>
              <a:t>of the connected generation.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67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2447" y="67570"/>
            <a:ext cx="7024656" cy="888079"/>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Net Metering / Net Billing Process </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4</a:t>
            </a:fld>
            <a:endParaRPr lang="en-US" dirty="0"/>
          </a:p>
        </p:txBody>
      </p:sp>
      <p:sp>
        <p:nvSpPr>
          <p:cNvPr id="11" name="Content Placeholder 1"/>
          <p:cNvSpPr>
            <a:spLocks noGrp="1"/>
          </p:cNvSpPr>
          <p:nvPr>
            <p:ph idx="1"/>
          </p:nvPr>
        </p:nvSpPr>
        <p:spPr>
          <a:xfrm>
            <a:off x="148046" y="1068404"/>
            <a:ext cx="8839200" cy="5101389"/>
          </a:xfrm>
        </p:spPr>
        <p:txBody>
          <a:bodyPr>
            <a:normAutofit lnSpcReduction="10000"/>
          </a:bodyPr>
          <a:lstStyle/>
          <a:p>
            <a:pPr algn="just"/>
            <a:r>
              <a:rPr lang="en-US" sz="2000" dirty="0" smtClean="0">
                <a:latin typeface="Times New Roman" panose="02020603050405020304" pitchFamily="18" charset="0"/>
                <a:cs typeface="Times New Roman" panose="02020603050405020304" pitchFamily="18" charset="0"/>
              </a:rPr>
              <a:t>Rocky Mountain Power began offering a net metering program in </a:t>
            </a:r>
            <a:r>
              <a:rPr lang="en-US" sz="2000" dirty="0">
                <a:latin typeface="Times New Roman" panose="02020603050405020304" pitchFamily="18" charset="0"/>
                <a:cs typeface="Times New Roman" panose="02020603050405020304" pitchFamily="18" charset="0"/>
              </a:rPr>
              <a:t>June </a:t>
            </a:r>
            <a:r>
              <a:rPr lang="en-US" sz="2000" dirty="0" smtClean="0">
                <a:latin typeface="Times New Roman" panose="02020603050405020304" pitchFamily="18" charset="0"/>
                <a:cs typeface="Times New Roman" panose="02020603050405020304" pitchFamily="18" charset="0"/>
              </a:rPr>
              <a:t>2003, the order approving the program stated: “</a:t>
            </a:r>
            <a:r>
              <a:rPr lang="en-US" sz="2000" i="1" dirty="0" smtClean="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Commission recognizes that the full cost of the program we approve today may not be borne only by participants… As part of its report to the Commission, the Company should provide </a:t>
            </a:r>
            <a:r>
              <a:rPr lang="en-US" sz="2000" b="1" i="1" dirty="0">
                <a:latin typeface="Times New Roman" panose="02020603050405020304" pitchFamily="18" charset="0"/>
                <a:cs typeface="Times New Roman" panose="02020603050405020304" pitchFamily="18" charset="0"/>
              </a:rPr>
              <a:t>the differential between the net metering purchase price it pays at retail sales rates and the wholesale cost of alternative power supplies</a:t>
            </a:r>
            <a:r>
              <a:rPr lang="en-US" sz="2000" i="1" dirty="0">
                <a:latin typeface="Times New Roman" panose="02020603050405020304" pitchFamily="18" charset="0"/>
                <a:cs typeface="Times New Roman" panose="02020603050405020304" pitchFamily="18" charset="0"/>
              </a:rPr>
              <a:t>. We also expect further information from the Company regarding cost shifting and the Company’s ability to recover customer costs from program participants</a:t>
            </a:r>
            <a:r>
              <a:rPr lang="en-US" sz="2000" i="1" dirty="0" smtClean="0">
                <a:latin typeface="Times New Roman" panose="02020603050405020304" pitchFamily="18" charset="0"/>
                <a:cs typeface="Times New Roman" panose="02020603050405020304" pitchFamily="18" charset="0"/>
              </a:rPr>
              <a:t>.” (Order No. 29260)</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On June 14, 2019, Rocky Mountain Power filed with the Commission to close its Net Metering program to new customer participation and implement a new Net Billing program, with the main difference being the net metering purchase price the Company pays for exported energy, or the “Export Credit”.</a:t>
            </a: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On April 23, 2020, the Company supplemented its original application to update the Export Credit and implement a two-phase approach. Phase I to determine the study design, Phase II to calculate the Export Credit utilizing the study design approved in Phase I.</a:t>
            </a:r>
          </a:p>
          <a:p>
            <a:endParaRPr lang="en-US" sz="2000" dirty="0" smtClean="0">
              <a:latin typeface="Times New Roman" panose="02020603050405020304" pitchFamily="18" charset="0"/>
              <a:cs typeface="Times New Roman" panose="02020603050405020304" pitchFamily="18" charset="0"/>
            </a:endParaRPr>
          </a:p>
          <a:p>
            <a:pPr lvl="1" algn="just"/>
            <a:endParaRPr lang="en-US" sz="2100" dirty="0" smtClean="0">
              <a:latin typeface="Times New Roman" panose="02020603050405020304" pitchFamily="18" charset="0"/>
              <a:cs typeface="Times New Roman" panose="02020603050405020304" pitchFamily="18" charset="0"/>
            </a:endParaRPr>
          </a:p>
          <a:p>
            <a:pPr lvl="1"/>
            <a:endParaRPr lang="en-US" sz="1691" dirty="0"/>
          </a:p>
        </p:txBody>
      </p:sp>
    </p:spTree>
    <p:extLst>
      <p:ext uri="{BB962C8B-B14F-4D97-AF65-F5344CB8AC3E}">
        <p14:creationId xmlns:p14="http://schemas.microsoft.com/office/powerpoint/2010/main" val="149595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2447" y="67570"/>
            <a:ext cx="7024656" cy="888079"/>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Schedule 135 – Net Metering Program </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5</a:t>
            </a:fld>
            <a:endParaRPr lang="en-US" dirty="0"/>
          </a:p>
        </p:txBody>
      </p:sp>
      <p:sp>
        <p:nvSpPr>
          <p:cNvPr id="11" name="Content Placeholder 1"/>
          <p:cNvSpPr>
            <a:spLocks noGrp="1"/>
          </p:cNvSpPr>
          <p:nvPr>
            <p:ph idx="1"/>
          </p:nvPr>
        </p:nvSpPr>
        <p:spPr>
          <a:xfrm>
            <a:off x="148046" y="839248"/>
            <a:ext cx="8839200" cy="5330545"/>
          </a:xfrm>
        </p:spPr>
        <p:txBody>
          <a:bodyPr>
            <a:normAutofit fontScale="70000" lnSpcReduction="20000"/>
          </a:bodyPr>
          <a:lstStyle/>
          <a:p>
            <a:r>
              <a:rPr lang="en-US" sz="2300" b="1" dirty="0" smtClean="0">
                <a:latin typeface="Times New Roman" panose="02020603050405020304" pitchFamily="18" charset="0"/>
                <a:cs typeface="Times New Roman" panose="02020603050405020304" pitchFamily="18" charset="0"/>
              </a:rPr>
              <a:t>RMP’s Current Net Metering  Program</a:t>
            </a:r>
            <a:r>
              <a:rPr lang="en-US" sz="2300" dirty="0" smtClean="0">
                <a:latin typeface="Times New Roman" panose="02020603050405020304" pitchFamily="18" charset="0"/>
                <a:cs typeface="Times New Roman" panose="02020603050405020304" pitchFamily="18" charset="0"/>
              </a:rPr>
              <a:t>:</a:t>
            </a:r>
          </a:p>
          <a:p>
            <a:pPr lvl="1" algn="just"/>
            <a:r>
              <a:rPr lang="en-US" sz="2100" b="1" u="sng" dirty="0" smtClean="0">
                <a:latin typeface="Times New Roman" panose="02020603050405020304" pitchFamily="18" charset="0"/>
                <a:cs typeface="Times New Roman" panose="02020603050405020304" pitchFamily="18" charset="0"/>
              </a:rPr>
              <a:t>Eligible Generating Plant</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 A facility that uses energy derived from the sun, wind, water, biomass or fuel cell technology to generate electricity. An </a:t>
            </a:r>
            <a:r>
              <a:rPr lang="en-US" sz="2100" dirty="0" smtClean="0">
                <a:latin typeface="Times New Roman" panose="02020603050405020304" pitchFamily="18" charset="0"/>
                <a:cs typeface="Times New Roman" panose="02020603050405020304" pitchFamily="18" charset="0"/>
              </a:rPr>
              <a:t>eligible generating plant </a:t>
            </a:r>
            <a:r>
              <a:rPr lang="en-US" sz="2100" dirty="0">
                <a:latin typeface="Times New Roman" panose="02020603050405020304" pitchFamily="18" charset="0"/>
                <a:cs typeface="Times New Roman" panose="02020603050405020304" pitchFamily="18" charset="0"/>
              </a:rPr>
              <a:t>may not have a generating capacity of more than twenty-five (25) kilowatts for customers taking service on Schedules 1, 36, 23 or 23A or one hundred (100) kilowatts for all other customers. To qualify, a </a:t>
            </a:r>
            <a:r>
              <a:rPr lang="en-US" sz="2100" dirty="0" smtClean="0">
                <a:latin typeface="Times New Roman" panose="02020603050405020304" pitchFamily="18" charset="0"/>
                <a:cs typeface="Times New Roman" panose="02020603050405020304" pitchFamily="18" charset="0"/>
              </a:rPr>
              <a:t>customer </a:t>
            </a:r>
            <a:r>
              <a:rPr lang="en-US" sz="2100" dirty="0">
                <a:latin typeface="Times New Roman" panose="02020603050405020304" pitchFamily="18" charset="0"/>
                <a:cs typeface="Times New Roman" panose="02020603050405020304" pitchFamily="18" charset="0"/>
              </a:rPr>
              <a:t>must maintain its retail electric service account for the </a:t>
            </a:r>
            <a:r>
              <a:rPr lang="en-US" sz="2100" dirty="0" smtClean="0">
                <a:latin typeface="Times New Roman" panose="02020603050405020304" pitchFamily="18" charset="0"/>
                <a:cs typeface="Times New Roman" panose="02020603050405020304" pitchFamily="18" charset="0"/>
              </a:rPr>
              <a:t>load </a:t>
            </a:r>
            <a:r>
              <a:rPr lang="en-US" sz="2100" dirty="0">
                <a:latin typeface="Times New Roman" panose="02020603050405020304" pitchFamily="18" charset="0"/>
                <a:cs typeface="Times New Roman" panose="02020603050405020304" pitchFamily="18" charset="0"/>
              </a:rPr>
              <a:t>served at the </a:t>
            </a:r>
            <a:r>
              <a:rPr lang="en-US" sz="2100" dirty="0" smtClean="0">
                <a:latin typeface="Times New Roman" panose="02020603050405020304" pitchFamily="18" charset="0"/>
                <a:cs typeface="Times New Roman" panose="02020603050405020304" pitchFamily="18" charset="0"/>
              </a:rPr>
              <a:t>point </a:t>
            </a:r>
            <a:r>
              <a:rPr lang="en-US" sz="2100" dirty="0">
                <a:latin typeface="Times New Roman" panose="02020603050405020304" pitchFamily="18" charset="0"/>
                <a:cs typeface="Times New Roman" panose="02020603050405020304" pitchFamily="18" charset="0"/>
              </a:rPr>
              <a:t>of </a:t>
            </a:r>
            <a:r>
              <a:rPr lang="en-US" sz="2100" dirty="0" smtClean="0">
                <a:latin typeface="Times New Roman" panose="02020603050405020304" pitchFamily="18" charset="0"/>
                <a:cs typeface="Times New Roman" panose="02020603050405020304" pitchFamily="18" charset="0"/>
              </a:rPr>
              <a:t>delivery </a:t>
            </a:r>
            <a:r>
              <a:rPr lang="en-US" sz="2100" dirty="0">
                <a:latin typeface="Times New Roman" panose="02020603050405020304" pitchFamily="18" charset="0"/>
                <a:cs typeface="Times New Roman" panose="02020603050405020304" pitchFamily="18" charset="0"/>
              </a:rPr>
              <a:t>adjacent to the </a:t>
            </a:r>
            <a:r>
              <a:rPr lang="en-US" sz="2100" dirty="0" smtClean="0">
                <a:latin typeface="Times New Roman" panose="02020603050405020304" pitchFamily="18" charset="0"/>
                <a:cs typeface="Times New Roman" panose="02020603050405020304" pitchFamily="18" charset="0"/>
              </a:rPr>
              <a:t>generation interconnection point </a:t>
            </a:r>
            <a:r>
              <a:rPr lang="en-US" sz="2100" dirty="0">
                <a:latin typeface="Times New Roman" panose="02020603050405020304" pitchFamily="18" charset="0"/>
                <a:cs typeface="Times New Roman" panose="02020603050405020304" pitchFamily="18" charset="0"/>
              </a:rPr>
              <a:t>as active and in good standing</a:t>
            </a:r>
            <a:r>
              <a:rPr lang="en-US" sz="2100" dirty="0" smtClean="0">
                <a:latin typeface="Times New Roman" panose="02020603050405020304" pitchFamily="18" charset="0"/>
                <a:cs typeface="Times New Roman" panose="02020603050405020304" pitchFamily="18" charset="0"/>
              </a:rPr>
              <a:t>.</a:t>
            </a:r>
          </a:p>
          <a:p>
            <a:pPr lvl="1" algn="just"/>
            <a:endParaRPr lang="en-US" sz="1600" dirty="0" smtClean="0">
              <a:latin typeface="Times New Roman" panose="02020603050405020304" pitchFamily="18" charset="0"/>
              <a:cs typeface="Times New Roman" panose="02020603050405020304" pitchFamily="18" charset="0"/>
            </a:endParaRPr>
          </a:p>
          <a:p>
            <a:pPr lvl="1" algn="just"/>
            <a:r>
              <a:rPr lang="en-US" sz="2100" b="1" u="sng" dirty="0" smtClean="0">
                <a:latin typeface="Times New Roman" panose="02020603050405020304" pitchFamily="18" charset="0"/>
                <a:cs typeface="Times New Roman" panose="02020603050405020304" pitchFamily="18" charset="0"/>
              </a:rPr>
              <a:t>Export Energy</a:t>
            </a:r>
            <a:r>
              <a:rPr lang="en-US" sz="2100" dirty="0" smtClean="0">
                <a:latin typeface="Times New Roman" panose="02020603050405020304" pitchFamily="18" charset="0"/>
                <a:cs typeface="Times New Roman" panose="02020603050405020304" pitchFamily="18" charset="0"/>
              </a:rPr>
              <a:t> - If </a:t>
            </a:r>
            <a:r>
              <a:rPr lang="en-US" sz="2100" dirty="0">
                <a:latin typeface="Times New Roman" panose="02020603050405020304" pitchFamily="18" charset="0"/>
                <a:cs typeface="Times New Roman" panose="02020603050405020304" pitchFamily="18" charset="0"/>
              </a:rPr>
              <a:t>the energy generated by the </a:t>
            </a:r>
            <a:r>
              <a:rPr lang="en-US" sz="2100" dirty="0" smtClean="0">
                <a:latin typeface="Times New Roman" panose="02020603050405020304" pitchFamily="18" charset="0"/>
                <a:cs typeface="Times New Roman" panose="02020603050405020304" pitchFamily="18" charset="0"/>
              </a:rPr>
              <a:t>customer </a:t>
            </a:r>
            <a:r>
              <a:rPr lang="en-US" sz="2100" dirty="0">
                <a:latin typeface="Times New Roman" panose="02020603050405020304" pitchFamily="18" charset="0"/>
                <a:cs typeface="Times New Roman" panose="02020603050405020304" pitchFamily="18" charset="0"/>
              </a:rPr>
              <a:t>and delivered to the Company exceeds the energy supplied </a:t>
            </a:r>
            <a:r>
              <a:rPr lang="en-US" sz="2100" dirty="0" smtClean="0">
                <a:latin typeface="Times New Roman" panose="02020603050405020304" pitchFamily="18" charset="0"/>
                <a:cs typeface="Times New Roman" panose="02020603050405020304" pitchFamily="18" charset="0"/>
              </a:rPr>
              <a:t>by the </a:t>
            </a:r>
            <a:r>
              <a:rPr lang="en-US" sz="2100" dirty="0">
                <a:latin typeface="Times New Roman" panose="02020603050405020304" pitchFamily="18" charset="0"/>
                <a:cs typeface="Times New Roman" panose="02020603050405020304" pitchFamily="18" charset="0"/>
              </a:rPr>
              <a:t>Company, </a:t>
            </a:r>
            <a:r>
              <a:rPr lang="en-US" sz="2100" dirty="0" smtClean="0">
                <a:latin typeface="Times New Roman" panose="02020603050405020304" pitchFamily="18" charset="0"/>
                <a:cs typeface="Times New Roman" panose="02020603050405020304" pitchFamily="18" charset="0"/>
              </a:rPr>
              <a:t>the </a:t>
            </a:r>
            <a:r>
              <a:rPr lang="en-US" sz="2100" b="1" dirty="0" smtClean="0">
                <a:latin typeface="Times New Roman" panose="02020603050405020304" pitchFamily="18" charset="0"/>
                <a:cs typeface="Times New Roman" panose="02020603050405020304" pitchFamily="18" charset="0"/>
              </a:rPr>
              <a:t>exported </a:t>
            </a:r>
            <a:r>
              <a:rPr lang="en-US" sz="2100" b="1" dirty="0">
                <a:latin typeface="Times New Roman" panose="02020603050405020304" pitchFamily="18" charset="0"/>
                <a:cs typeface="Times New Roman" panose="02020603050405020304" pitchFamily="18" charset="0"/>
              </a:rPr>
              <a:t>energy </a:t>
            </a:r>
            <a:r>
              <a:rPr lang="en-US" sz="2100" b="1" dirty="0" smtClean="0">
                <a:latin typeface="Times New Roman" panose="02020603050405020304" pitchFamily="18" charset="0"/>
                <a:cs typeface="Times New Roman" panose="02020603050405020304" pitchFamily="18" charset="0"/>
              </a:rPr>
              <a:t>is </a:t>
            </a:r>
            <a:r>
              <a:rPr lang="en-US" sz="2100" b="1" dirty="0">
                <a:latin typeface="Times New Roman" panose="02020603050405020304" pitchFamily="18" charset="0"/>
                <a:cs typeface="Times New Roman" panose="02020603050405020304" pitchFamily="18" charset="0"/>
              </a:rPr>
              <a:t>financially credited at the </a:t>
            </a:r>
            <a:r>
              <a:rPr lang="en-US" sz="2100" b="1" dirty="0" smtClean="0">
                <a:latin typeface="Times New Roman" panose="02020603050405020304" pitchFamily="18" charset="0"/>
                <a:cs typeface="Times New Roman" panose="02020603050405020304" pitchFamily="18" charset="0"/>
              </a:rPr>
              <a:t>customer’s full retail rate</a:t>
            </a:r>
            <a:r>
              <a:rPr lang="en-US" sz="2100" dirty="0" smtClean="0">
                <a:latin typeface="Times New Roman" panose="02020603050405020304" pitchFamily="18" charset="0"/>
                <a:cs typeface="Times New Roman" panose="02020603050405020304" pitchFamily="18" charset="0"/>
              </a:rPr>
              <a:t> for customers </a:t>
            </a:r>
            <a:r>
              <a:rPr lang="en-US" sz="2100" dirty="0">
                <a:latin typeface="Times New Roman" panose="02020603050405020304" pitchFamily="18" charset="0"/>
                <a:cs typeface="Times New Roman" panose="02020603050405020304" pitchFamily="18" charset="0"/>
              </a:rPr>
              <a:t>taking retail service under Schedules 1, 36, 23 or </a:t>
            </a:r>
            <a:r>
              <a:rPr lang="en-US" sz="2100" dirty="0" smtClean="0">
                <a:latin typeface="Times New Roman" panose="02020603050405020304" pitchFamily="18" charset="0"/>
                <a:cs typeface="Times New Roman" panose="02020603050405020304" pitchFamily="18" charset="0"/>
              </a:rPr>
              <a:t>23A. For all </a:t>
            </a:r>
            <a:r>
              <a:rPr lang="en-US" sz="2100" dirty="0">
                <a:latin typeface="Times New Roman" panose="02020603050405020304" pitchFamily="18" charset="0"/>
                <a:cs typeface="Times New Roman" panose="02020603050405020304" pitchFamily="18" charset="0"/>
              </a:rPr>
              <a:t>other customers </a:t>
            </a:r>
            <a:r>
              <a:rPr lang="en-US" sz="2100" dirty="0" smtClean="0">
                <a:latin typeface="Times New Roman" panose="02020603050405020304" pitchFamily="18" charset="0"/>
                <a:cs typeface="Times New Roman" panose="02020603050405020304" pitchFamily="18" charset="0"/>
              </a:rPr>
              <a:t>the Export Energy credit </a:t>
            </a:r>
            <a:r>
              <a:rPr lang="en-US" sz="2100" dirty="0">
                <a:latin typeface="Times New Roman" panose="02020603050405020304" pitchFamily="18" charset="0"/>
                <a:cs typeface="Times New Roman" panose="02020603050405020304" pitchFamily="18" charset="0"/>
              </a:rPr>
              <a:t>equals </a:t>
            </a:r>
            <a:r>
              <a:rPr lang="en-US" sz="2100" b="1" dirty="0">
                <a:latin typeface="Times New Roman" panose="02020603050405020304" pitchFamily="18" charset="0"/>
                <a:cs typeface="Times New Roman" panose="02020603050405020304" pitchFamily="18" charset="0"/>
              </a:rPr>
              <a:t>85 percent</a:t>
            </a:r>
            <a:r>
              <a:rPr lang="en-US" sz="2100" dirty="0">
                <a:latin typeface="Times New Roman" panose="02020603050405020304" pitchFamily="18" charset="0"/>
                <a:cs typeface="Times New Roman" panose="02020603050405020304" pitchFamily="18" charset="0"/>
              </a:rPr>
              <a:t> of the monthly weighted average of the daily on-peak and </a:t>
            </a:r>
            <a:r>
              <a:rPr lang="en-US" sz="2100" dirty="0" smtClean="0">
                <a:latin typeface="Times New Roman" panose="02020603050405020304" pitchFamily="18" charset="0"/>
                <a:cs typeface="Times New Roman" panose="02020603050405020304" pitchFamily="18" charset="0"/>
              </a:rPr>
              <a:t>off-peak Mid-Columbia </a:t>
            </a:r>
            <a:r>
              <a:rPr lang="en-US" sz="2100" dirty="0">
                <a:latin typeface="Times New Roman" panose="02020603050405020304" pitchFamily="18" charset="0"/>
                <a:cs typeface="Times New Roman" panose="02020603050405020304" pitchFamily="18" charset="0"/>
              </a:rPr>
              <a:t>Intercontinental Exchange Electricity Price Index (Mid-C ICE Index) prices </a:t>
            </a:r>
            <a:r>
              <a:rPr lang="en-US" sz="2100" b="1" dirty="0">
                <a:latin typeface="Times New Roman" panose="02020603050405020304" pitchFamily="18" charset="0"/>
                <a:cs typeface="Times New Roman" panose="02020603050405020304" pitchFamily="18" charset="0"/>
              </a:rPr>
              <a:t>for </a:t>
            </a:r>
            <a:r>
              <a:rPr lang="en-US" sz="2100" b="1" dirty="0" smtClean="0">
                <a:latin typeface="Times New Roman" panose="02020603050405020304" pitchFamily="18" charset="0"/>
                <a:cs typeface="Times New Roman" panose="02020603050405020304" pitchFamily="18" charset="0"/>
              </a:rPr>
              <a:t>non-firm energy</a:t>
            </a:r>
            <a:r>
              <a:rPr lang="en-US" sz="2100" dirty="0" smtClean="0">
                <a:latin typeface="Times New Roman" panose="02020603050405020304" pitchFamily="18" charset="0"/>
                <a:cs typeface="Times New Roman" panose="02020603050405020304" pitchFamily="18" charset="0"/>
              </a:rPr>
              <a:t>. Credits shall remain </a:t>
            </a:r>
            <a:r>
              <a:rPr lang="en-US" sz="2100" dirty="0">
                <a:latin typeface="Times New Roman" panose="02020603050405020304" pitchFamily="18" charset="0"/>
                <a:cs typeface="Times New Roman" panose="02020603050405020304" pitchFamily="18" charset="0"/>
              </a:rPr>
              <a:t>on the account, and may only be used to offset the Customer’s energy charges at the </a:t>
            </a:r>
            <a:r>
              <a:rPr lang="en-US" sz="2100" dirty="0" smtClean="0">
                <a:latin typeface="Times New Roman" panose="02020603050405020304" pitchFamily="18" charset="0"/>
                <a:cs typeface="Times New Roman" panose="02020603050405020304" pitchFamily="18" charset="0"/>
              </a:rPr>
              <a:t>meter originating </a:t>
            </a:r>
            <a:r>
              <a:rPr lang="en-US" sz="2100" dirty="0">
                <a:latin typeface="Times New Roman" panose="02020603050405020304" pitchFamily="18" charset="0"/>
                <a:cs typeface="Times New Roman" panose="02020603050405020304" pitchFamily="18" charset="0"/>
              </a:rPr>
              <a:t>the credit or other eligible meters </a:t>
            </a:r>
            <a:r>
              <a:rPr lang="en-US" sz="2100" dirty="0" smtClean="0">
                <a:latin typeface="Times New Roman" panose="02020603050405020304" pitchFamily="18" charset="0"/>
                <a:cs typeface="Times New Roman" panose="02020603050405020304" pitchFamily="18" charset="0"/>
              </a:rPr>
              <a:t>(as </a:t>
            </a:r>
            <a:r>
              <a:rPr lang="en-US" sz="2100" dirty="0">
                <a:latin typeface="Times New Roman" panose="02020603050405020304" pitchFamily="18" charset="0"/>
                <a:cs typeface="Times New Roman" panose="02020603050405020304" pitchFamily="18" charset="0"/>
              </a:rPr>
              <a:t>outlined under Special Condition No. </a:t>
            </a:r>
            <a:r>
              <a:rPr lang="en-US" sz="2100" dirty="0" smtClean="0">
                <a:latin typeface="Times New Roman" panose="02020603050405020304" pitchFamily="18" charset="0"/>
                <a:cs typeface="Times New Roman" panose="02020603050405020304" pitchFamily="18" charset="0"/>
              </a:rPr>
              <a:t>12).</a:t>
            </a:r>
          </a:p>
          <a:p>
            <a:pPr lvl="1" algn="just"/>
            <a:endParaRPr lang="en-US" sz="2100" dirty="0">
              <a:latin typeface="Times New Roman" panose="02020603050405020304" pitchFamily="18" charset="0"/>
              <a:cs typeface="Times New Roman" panose="02020603050405020304" pitchFamily="18" charset="0"/>
            </a:endParaRPr>
          </a:p>
          <a:p>
            <a:pPr lvl="1" algn="just"/>
            <a:r>
              <a:rPr lang="en-US" sz="2100" b="1" u="sng" dirty="0" smtClean="0">
                <a:latin typeface="Times New Roman" panose="02020603050405020304" pitchFamily="18" charset="0"/>
                <a:cs typeface="Times New Roman" panose="02020603050405020304" pitchFamily="18" charset="0"/>
              </a:rPr>
              <a:t>Excess Net Financial Credits</a:t>
            </a:r>
            <a:r>
              <a:rPr lang="en-US" sz="2100" dirty="0" smtClean="0">
                <a:latin typeface="Times New Roman" panose="02020603050405020304" pitchFamily="18" charset="0"/>
                <a:cs typeface="Times New Roman" panose="02020603050405020304" pitchFamily="18" charset="0"/>
              </a:rPr>
              <a:t> - At </a:t>
            </a:r>
            <a:r>
              <a:rPr lang="en-US" sz="2100" dirty="0">
                <a:latin typeface="Times New Roman" panose="02020603050405020304" pitchFamily="18" charset="0"/>
                <a:cs typeface="Times New Roman" panose="02020603050405020304" pitchFamily="18" charset="0"/>
              </a:rPr>
              <a:t>the end of the </a:t>
            </a:r>
            <a:r>
              <a:rPr lang="en-US" sz="2100" dirty="0" smtClean="0">
                <a:latin typeface="Times New Roman" panose="02020603050405020304" pitchFamily="18" charset="0"/>
                <a:cs typeface="Times New Roman" panose="02020603050405020304" pitchFamily="18" charset="0"/>
              </a:rPr>
              <a:t>customer’s </a:t>
            </a:r>
            <a:r>
              <a:rPr lang="en-US" sz="2100" dirty="0">
                <a:latin typeface="Times New Roman" panose="02020603050405020304" pitchFamily="18" charset="0"/>
                <a:cs typeface="Times New Roman" panose="02020603050405020304" pitchFamily="18" charset="0"/>
              </a:rPr>
              <a:t>February billing period </a:t>
            </a:r>
            <a:r>
              <a:rPr lang="en-US" sz="2100" dirty="0" smtClean="0">
                <a:latin typeface="Times New Roman" panose="02020603050405020304" pitchFamily="18" charset="0"/>
                <a:cs typeface="Times New Roman" panose="02020603050405020304" pitchFamily="18" charset="0"/>
              </a:rPr>
              <a:t>the customer </a:t>
            </a:r>
            <a:r>
              <a:rPr lang="en-US" sz="2100" dirty="0">
                <a:latin typeface="Times New Roman" panose="02020603050405020304" pitchFamily="18" charset="0"/>
                <a:cs typeface="Times New Roman" panose="02020603050405020304" pitchFamily="18" charset="0"/>
              </a:rPr>
              <a:t>may request to transfer the unused financial credits to offset energy charges at </a:t>
            </a:r>
            <a:r>
              <a:rPr lang="en-US" sz="2100" dirty="0" smtClean="0">
                <a:latin typeface="Times New Roman" panose="02020603050405020304" pitchFamily="18" charset="0"/>
                <a:cs typeface="Times New Roman" panose="02020603050405020304" pitchFamily="18" charset="0"/>
              </a:rPr>
              <a:t>the customer’s </a:t>
            </a:r>
            <a:r>
              <a:rPr lang="en-US" sz="2100" dirty="0">
                <a:latin typeface="Times New Roman" panose="02020603050405020304" pitchFamily="18" charset="0"/>
                <a:cs typeface="Times New Roman" panose="02020603050405020304" pitchFamily="18" charset="0"/>
              </a:rPr>
              <a:t>other eligible meters. Credits may be transferred to a meter or meters that meet </a:t>
            </a:r>
            <a:r>
              <a:rPr lang="en-US" sz="2100" dirty="0" smtClean="0">
                <a:latin typeface="Times New Roman" panose="02020603050405020304" pitchFamily="18" charset="0"/>
                <a:cs typeface="Times New Roman" panose="02020603050405020304" pitchFamily="18" charset="0"/>
              </a:rPr>
              <a:t>the following </a:t>
            </a:r>
            <a:r>
              <a:rPr lang="en-US" sz="2100" dirty="0">
                <a:latin typeface="Times New Roman" panose="02020603050405020304" pitchFamily="18" charset="0"/>
                <a:cs typeface="Times New Roman" panose="02020603050405020304" pitchFamily="18" charset="0"/>
              </a:rPr>
              <a:t>criteria</a:t>
            </a:r>
            <a:r>
              <a:rPr lang="en-US" sz="2100" dirty="0" smtClean="0">
                <a:latin typeface="Times New Roman" panose="02020603050405020304" pitchFamily="18" charset="0"/>
                <a:cs typeface="Times New Roman" panose="02020603050405020304" pitchFamily="18" charset="0"/>
              </a:rPr>
              <a:t>: </a:t>
            </a:r>
          </a:p>
          <a:p>
            <a:pPr marL="1005840" lvl="2" indent="-347472" algn="just">
              <a:buFont typeface="+mj-lt"/>
              <a:buAutoNum type="arabicParenR"/>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meter is located on, or contiguous to, the </a:t>
            </a:r>
            <a:r>
              <a:rPr lang="en-US" sz="1800" dirty="0" smtClean="0">
                <a:latin typeface="Times New Roman" panose="02020603050405020304" pitchFamily="18" charset="0"/>
                <a:cs typeface="Times New Roman" panose="02020603050405020304" pitchFamily="18" charset="0"/>
              </a:rPr>
              <a:t>premises </a:t>
            </a:r>
            <a:r>
              <a:rPr lang="en-US" sz="1800" dirty="0">
                <a:latin typeface="Times New Roman" panose="02020603050405020304" pitchFamily="18" charset="0"/>
                <a:cs typeface="Times New Roman" panose="02020603050405020304" pitchFamily="18" charset="0"/>
              </a:rPr>
              <a:t>on which the meter with excess </a:t>
            </a:r>
            <a:r>
              <a:rPr lang="en-US" sz="1800" dirty="0" smtClean="0">
                <a:latin typeface="Times New Roman" panose="02020603050405020304" pitchFamily="18" charset="0"/>
                <a:cs typeface="Times New Roman" panose="02020603050405020304" pitchFamily="18" charset="0"/>
              </a:rPr>
              <a:t>financial credit is located;                                 </a:t>
            </a:r>
          </a:p>
          <a:p>
            <a:pPr marL="1005840" lvl="2" indent="-347472" algn="just">
              <a:buFont typeface="+mj-lt"/>
              <a:buAutoNum type="arabicParenR"/>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meter is served by the same primary feeder as the meter with the excess financial credits; </a:t>
            </a:r>
            <a:r>
              <a:rPr lang="en-US" sz="1800" dirty="0" smtClean="0">
                <a:latin typeface="Times New Roman" panose="02020603050405020304" pitchFamily="18" charset="0"/>
                <a:cs typeface="Times New Roman" panose="02020603050405020304" pitchFamily="18" charset="0"/>
              </a:rPr>
              <a:t>and</a:t>
            </a:r>
          </a:p>
          <a:p>
            <a:pPr marL="1005840" lvl="2" indent="-347472" algn="just">
              <a:buFont typeface="+mj-lt"/>
              <a:buAutoNum type="arabicParenR"/>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electricity recorded by the meter is on the same rate schedule as the meter with the </a:t>
            </a:r>
            <a:r>
              <a:rPr lang="en-US" sz="1800" dirty="0" smtClean="0">
                <a:latin typeface="Times New Roman" panose="02020603050405020304" pitchFamily="18" charset="0"/>
                <a:cs typeface="Times New Roman" panose="02020603050405020304" pitchFamily="18" charset="0"/>
              </a:rPr>
              <a:t>excess financial </a:t>
            </a:r>
            <a:r>
              <a:rPr lang="en-US" sz="1800" dirty="0">
                <a:latin typeface="Times New Roman" panose="02020603050405020304" pitchFamily="18" charset="0"/>
                <a:cs typeface="Times New Roman" panose="02020603050405020304" pitchFamily="18" charset="0"/>
              </a:rPr>
              <a:t>credits</a:t>
            </a:r>
            <a:r>
              <a:rPr lang="en-US" sz="1800" dirty="0" smtClean="0">
                <a:latin typeface="Times New Roman" panose="02020603050405020304" pitchFamily="18" charset="0"/>
                <a:cs typeface="Times New Roman" panose="02020603050405020304" pitchFamily="18" charset="0"/>
              </a:rPr>
              <a:t>.</a:t>
            </a:r>
          </a:p>
          <a:p>
            <a:pPr marL="332833" lvl="1" indent="0" algn="just">
              <a:buNone/>
            </a:pPr>
            <a:endParaRPr lang="en-US" sz="2446" dirty="0" smtClean="0">
              <a:latin typeface="Times New Roman" panose="02020603050405020304" pitchFamily="18" charset="0"/>
              <a:cs typeface="Times New Roman" panose="02020603050405020304" pitchFamily="18" charset="0"/>
            </a:endParaRPr>
          </a:p>
          <a:p>
            <a:pPr lvl="1" algn="just"/>
            <a:r>
              <a:rPr lang="en-US" sz="2446" b="1" dirty="0" smtClean="0">
                <a:latin typeface="Times New Roman" panose="02020603050405020304" pitchFamily="18" charset="0"/>
                <a:cs typeface="Times New Roman" panose="02020603050405020304" pitchFamily="18" charset="0"/>
              </a:rPr>
              <a:t>Company proposal – Grandfather existing Net Metering customers on Schedule 135 for ten years.</a:t>
            </a:r>
            <a:r>
              <a:rPr lang="en-US" sz="2000" dirty="0" smtClean="0">
                <a:latin typeface="Times New Roman" panose="02020603050405020304" pitchFamily="18"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191989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2447" y="67570"/>
            <a:ext cx="7024656" cy="888079"/>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Schedule 135 – Net Metering Program </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6</a:t>
            </a:fld>
            <a:endParaRPr lang="en-US" dirty="0"/>
          </a:p>
        </p:txBody>
      </p:sp>
      <p:sp>
        <p:nvSpPr>
          <p:cNvPr id="11" name="Content Placeholder 1"/>
          <p:cNvSpPr>
            <a:spLocks noGrp="1"/>
          </p:cNvSpPr>
          <p:nvPr>
            <p:ph idx="1"/>
          </p:nvPr>
        </p:nvSpPr>
        <p:spPr>
          <a:xfrm>
            <a:off x="148046" y="839248"/>
            <a:ext cx="8839200" cy="5330545"/>
          </a:xfrm>
        </p:spPr>
        <p:txBody>
          <a:bodyPr>
            <a:normAutofit fontScale="92500"/>
          </a:bodyPr>
          <a:lstStyle/>
          <a:p>
            <a:r>
              <a:rPr lang="en-US" sz="2300" b="1" dirty="0" smtClean="0">
                <a:latin typeface="Times New Roman" panose="02020603050405020304" pitchFamily="18" charset="0"/>
                <a:cs typeface="Times New Roman" panose="02020603050405020304" pitchFamily="18" charset="0"/>
              </a:rPr>
              <a:t>Why is Rocky Mountain Power proposing changes to the net metering program?</a:t>
            </a:r>
          </a:p>
          <a:p>
            <a:pPr marL="675733" lvl="1" indent="-342900" algn="just">
              <a:buFont typeface="+mj-lt"/>
              <a:buAutoNum type="arabicParenR"/>
            </a:pPr>
            <a:r>
              <a:rPr lang="en-US" sz="1718" dirty="0">
                <a:latin typeface="Times New Roman" panose="02020603050405020304" pitchFamily="18" charset="0"/>
                <a:cs typeface="Times New Roman" panose="02020603050405020304" pitchFamily="18" charset="0"/>
              </a:rPr>
              <a:t>The Company supports </a:t>
            </a:r>
            <a:r>
              <a:rPr lang="en-US" sz="1718" dirty="0" smtClean="0">
                <a:latin typeface="Times New Roman" panose="02020603050405020304" pitchFamily="18" charset="0"/>
                <a:cs typeface="Times New Roman" panose="02020603050405020304" pitchFamily="18" charset="0"/>
              </a:rPr>
              <a:t>customers</a:t>
            </a:r>
            <a:r>
              <a:rPr lang="en-US" sz="1718" dirty="0">
                <a:latin typeface="Times New Roman" panose="02020603050405020304" pitchFamily="18" charset="0"/>
                <a:cs typeface="Times New Roman" panose="02020603050405020304" pitchFamily="18" charset="0"/>
              </a:rPr>
              <a:t>’ desire to install on-site </a:t>
            </a:r>
            <a:r>
              <a:rPr lang="en-US" sz="1718" dirty="0" smtClean="0">
                <a:latin typeface="Times New Roman" panose="02020603050405020304" pitchFamily="18" charset="0"/>
                <a:cs typeface="Times New Roman" panose="02020603050405020304" pitchFamily="18" charset="0"/>
              </a:rPr>
              <a:t>generation and </a:t>
            </a:r>
            <a:r>
              <a:rPr lang="en-US" sz="1718" dirty="0">
                <a:latin typeface="Times New Roman" panose="02020603050405020304" pitchFamily="18" charset="0"/>
                <a:cs typeface="Times New Roman" panose="02020603050405020304" pitchFamily="18" charset="0"/>
              </a:rPr>
              <a:t>wants to ensure that other customers </a:t>
            </a:r>
            <a:r>
              <a:rPr lang="en-US" sz="1718" dirty="0" smtClean="0">
                <a:latin typeface="Times New Roman" panose="02020603050405020304" pitchFamily="18" charset="0"/>
                <a:cs typeface="Times New Roman" panose="02020603050405020304" pitchFamily="18" charset="0"/>
              </a:rPr>
              <a:t>are not </a:t>
            </a:r>
            <a:r>
              <a:rPr lang="en-US" sz="1718" dirty="0">
                <a:latin typeface="Times New Roman" panose="02020603050405020304" pitchFamily="18" charset="0"/>
                <a:cs typeface="Times New Roman" panose="02020603050405020304" pitchFamily="18" charset="0"/>
              </a:rPr>
              <a:t>adversely impacted through higher </a:t>
            </a:r>
            <a:r>
              <a:rPr lang="en-US" sz="1718" dirty="0" smtClean="0">
                <a:latin typeface="Times New Roman" panose="02020603050405020304" pitchFamily="18" charset="0"/>
                <a:cs typeface="Times New Roman" panose="02020603050405020304" pitchFamily="18" charset="0"/>
              </a:rPr>
              <a:t>rates because of that decision.</a:t>
            </a:r>
            <a:endParaRPr lang="en-US" sz="1718" dirty="0">
              <a:latin typeface="Times New Roman" panose="02020603050405020304" pitchFamily="18" charset="0"/>
              <a:cs typeface="Times New Roman" panose="02020603050405020304" pitchFamily="18" charset="0"/>
            </a:endParaRPr>
          </a:p>
          <a:p>
            <a:pPr marL="675733" lvl="1" indent="-342900" algn="just">
              <a:buFont typeface="+mj-lt"/>
              <a:buAutoNum type="arabicParenR"/>
            </a:pPr>
            <a:endParaRPr lang="en-US" sz="1718" dirty="0" smtClean="0">
              <a:latin typeface="Times New Roman" panose="02020603050405020304" pitchFamily="18" charset="0"/>
              <a:cs typeface="Times New Roman" panose="02020603050405020304" pitchFamily="18" charset="0"/>
            </a:endParaRPr>
          </a:p>
          <a:p>
            <a:pPr marL="675733" lvl="1" indent="-342900" algn="just">
              <a:buFont typeface="+mj-lt"/>
              <a:buAutoNum type="arabicParenR"/>
            </a:pPr>
            <a:r>
              <a:rPr lang="en-US" sz="1718" dirty="0" smtClean="0">
                <a:latin typeface="Times New Roman" panose="02020603050405020304" pitchFamily="18" charset="0"/>
                <a:cs typeface="Times New Roman" panose="02020603050405020304" pitchFamily="18" charset="0"/>
              </a:rPr>
              <a:t>That’s why the </a:t>
            </a:r>
            <a:r>
              <a:rPr lang="en-US" sz="1718" dirty="0">
                <a:latin typeface="Times New Roman" panose="02020603050405020304" pitchFamily="18" charset="0"/>
                <a:cs typeface="Times New Roman" panose="02020603050405020304" pitchFamily="18" charset="0"/>
              </a:rPr>
              <a:t>Company </a:t>
            </a:r>
            <a:r>
              <a:rPr lang="en-US" sz="1718" dirty="0" smtClean="0">
                <a:latin typeface="Times New Roman" panose="02020603050405020304" pitchFamily="18" charset="0"/>
                <a:cs typeface="Times New Roman" panose="02020603050405020304" pitchFamily="18" charset="0"/>
              </a:rPr>
              <a:t>recommended replacing </a:t>
            </a:r>
            <a:r>
              <a:rPr lang="en-US" sz="1718" dirty="0">
                <a:latin typeface="Times New Roman" panose="02020603050405020304" pitchFamily="18" charset="0"/>
                <a:cs typeface="Times New Roman" panose="02020603050405020304" pitchFamily="18" charset="0"/>
              </a:rPr>
              <a:t>the Net Metering program </a:t>
            </a:r>
            <a:r>
              <a:rPr lang="en-US" sz="1718" dirty="0" smtClean="0">
                <a:latin typeface="Times New Roman" panose="02020603050405020304" pitchFamily="18" charset="0"/>
                <a:cs typeface="Times New Roman" panose="02020603050405020304" pitchFamily="18" charset="0"/>
              </a:rPr>
              <a:t>(Schedule 135) </a:t>
            </a:r>
            <a:r>
              <a:rPr lang="en-US" sz="1718" dirty="0">
                <a:latin typeface="Times New Roman" panose="02020603050405020304" pitchFamily="18" charset="0"/>
                <a:cs typeface="Times New Roman" panose="02020603050405020304" pitchFamily="18" charset="0"/>
              </a:rPr>
              <a:t>with a new </a:t>
            </a:r>
            <a:r>
              <a:rPr lang="en-US" sz="1718" dirty="0" smtClean="0">
                <a:latin typeface="Times New Roman" panose="02020603050405020304" pitchFamily="18" charset="0"/>
                <a:cs typeface="Times New Roman" panose="02020603050405020304" pitchFamily="18" charset="0"/>
              </a:rPr>
              <a:t>Net Billing </a:t>
            </a:r>
            <a:r>
              <a:rPr lang="en-US" sz="1718" dirty="0">
                <a:latin typeface="Times New Roman" panose="02020603050405020304" pitchFamily="18" charset="0"/>
                <a:cs typeface="Times New Roman" panose="02020603050405020304" pitchFamily="18" charset="0"/>
              </a:rPr>
              <a:t>program </a:t>
            </a:r>
            <a:r>
              <a:rPr lang="en-US" sz="1718" dirty="0" smtClean="0">
                <a:latin typeface="Times New Roman" panose="02020603050405020304" pitchFamily="18" charset="0"/>
                <a:cs typeface="Times New Roman" panose="02020603050405020304" pitchFamily="18" charset="0"/>
              </a:rPr>
              <a:t>(Schedule 136) to minimize </a:t>
            </a:r>
            <a:r>
              <a:rPr lang="en-US" sz="1718" dirty="0">
                <a:latin typeface="Times New Roman" panose="02020603050405020304" pitchFamily="18" charset="0"/>
                <a:cs typeface="Times New Roman" panose="02020603050405020304" pitchFamily="18" charset="0"/>
              </a:rPr>
              <a:t>cost shifting and send </a:t>
            </a:r>
            <a:r>
              <a:rPr lang="en-US" sz="1718" dirty="0" smtClean="0">
                <a:latin typeface="Times New Roman" panose="02020603050405020304" pitchFamily="18" charset="0"/>
                <a:cs typeface="Times New Roman" panose="02020603050405020304" pitchFamily="18" charset="0"/>
              </a:rPr>
              <a:t>the appropriate </a:t>
            </a:r>
            <a:r>
              <a:rPr lang="en-US" sz="1718" dirty="0">
                <a:latin typeface="Times New Roman" panose="02020603050405020304" pitchFamily="18" charset="0"/>
                <a:cs typeface="Times New Roman" panose="02020603050405020304" pitchFamily="18" charset="0"/>
              </a:rPr>
              <a:t>price signals to </a:t>
            </a:r>
            <a:r>
              <a:rPr lang="en-US" sz="1718" dirty="0" smtClean="0">
                <a:latin typeface="Times New Roman" panose="02020603050405020304" pitchFamily="18" charset="0"/>
                <a:cs typeface="Times New Roman" panose="02020603050405020304" pitchFamily="18" charset="0"/>
              </a:rPr>
              <a:t>customers </a:t>
            </a:r>
            <a:r>
              <a:rPr lang="en-US" sz="1718" dirty="0">
                <a:latin typeface="Times New Roman" panose="02020603050405020304" pitchFamily="18" charset="0"/>
                <a:cs typeface="Times New Roman" panose="02020603050405020304" pitchFamily="18" charset="0"/>
              </a:rPr>
              <a:t>interested in installing on-site generation</a:t>
            </a:r>
            <a:r>
              <a:rPr lang="en-US" sz="1718" dirty="0" smtClean="0">
                <a:latin typeface="Times New Roman" panose="02020603050405020304" pitchFamily="18" charset="0"/>
                <a:cs typeface="Times New Roman" panose="02020603050405020304" pitchFamily="18" charset="0"/>
              </a:rPr>
              <a:t>.</a:t>
            </a:r>
          </a:p>
          <a:p>
            <a:pPr marL="675733" lvl="1" indent="-342900" algn="just">
              <a:buFont typeface="+mj-lt"/>
              <a:buAutoNum type="arabicParenR"/>
            </a:pPr>
            <a:endParaRPr lang="en-US" sz="1718" dirty="0" smtClean="0">
              <a:latin typeface="Times New Roman" panose="02020603050405020304" pitchFamily="18" charset="0"/>
              <a:cs typeface="Times New Roman" panose="02020603050405020304" pitchFamily="18" charset="0"/>
            </a:endParaRPr>
          </a:p>
          <a:p>
            <a:pPr marL="675733" lvl="1" indent="-342900" algn="just">
              <a:buFont typeface="+mj-lt"/>
              <a:buAutoNum type="arabicParenR"/>
            </a:pPr>
            <a:r>
              <a:rPr lang="en-US" sz="1718" dirty="0" smtClean="0">
                <a:latin typeface="Times New Roman" panose="02020603050405020304" pitchFamily="18" charset="0"/>
                <a:cs typeface="Times New Roman" panose="02020603050405020304" pitchFamily="18" charset="0"/>
              </a:rPr>
              <a:t>Under Schedule </a:t>
            </a:r>
            <a:r>
              <a:rPr lang="en-US" sz="1718" dirty="0">
                <a:latin typeface="Times New Roman" panose="02020603050405020304" pitchFamily="18" charset="0"/>
                <a:cs typeface="Times New Roman" panose="02020603050405020304" pitchFamily="18" charset="0"/>
              </a:rPr>
              <a:t>135, </a:t>
            </a:r>
            <a:r>
              <a:rPr lang="en-US" sz="1718" dirty="0" smtClean="0">
                <a:latin typeface="Times New Roman" panose="02020603050405020304" pitchFamily="18" charset="0"/>
                <a:cs typeface="Times New Roman" panose="02020603050405020304" pitchFamily="18" charset="0"/>
              </a:rPr>
              <a:t>non-net metering </a:t>
            </a:r>
            <a:r>
              <a:rPr lang="en-US" sz="1718" dirty="0">
                <a:latin typeface="Times New Roman" panose="02020603050405020304" pitchFamily="18" charset="0"/>
                <a:cs typeface="Times New Roman" panose="02020603050405020304" pitchFamily="18" charset="0"/>
              </a:rPr>
              <a:t>customers are paying </a:t>
            </a:r>
            <a:r>
              <a:rPr lang="en-US" sz="1718" dirty="0" smtClean="0">
                <a:latin typeface="Times New Roman" panose="02020603050405020304" pitchFamily="18" charset="0"/>
                <a:cs typeface="Times New Roman" panose="02020603050405020304" pitchFamily="18" charset="0"/>
              </a:rPr>
              <a:t>Net Metering customers the full retail rate </a:t>
            </a:r>
            <a:r>
              <a:rPr lang="en-US" sz="1718" dirty="0">
                <a:latin typeface="Times New Roman" panose="02020603050405020304" pitchFamily="18" charset="0"/>
                <a:cs typeface="Times New Roman" panose="02020603050405020304" pitchFamily="18" charset="0"/>
              </a:rPr>
              <a:t>for excess energy exported to the grid when that energy is available at much lower wholesale </a:t>
            </a:r>
            <a:r>
              <a:rPr lang="en-US" sz="1718" dirty="0" smtClean="0">
                <a:latin typeface="Times New Roman" panose="02020603050405020304" pitchFamily="18" charset="0"/>
                <a:cs typeface="Times New Roman" panose="02020603050405020304" pitchFamily="18" charset="0"/>
              </a:rPr>
              <a:t>prices (market prices). </a:t>
            </a:r>
          </a:p>
          <a:p>
            <a:pPr marL="675733" lvl="1" indent="-342900" algn="just">
              <a:buFont typeface="+mj-lt"/>
              <a:buAutoNum type="arabicParenR"/>
            </a:pPr>
            <a:endParaRPr lang="en-US" sz="1718" dirty="0" smtClean="0">
              <a:latin typeface="Times New Roman" panose="02020603050405020304" pitchFamily="18" charset="0"/>
              <a:cs typeface="Times New Roman" panose="02020603050405020304" pitchFamily="18" charset="0"/>
            </a:endParaRPr>
          </a:p>
          <a:p>
            <a:pPr marL="675733" lvl="1" indent="-342900" algn="just">
              <a:buFont typeface="+mj-lt"/>
              <a:buAutoNum type="arabicParenR"/>
            </a:pPr>
            <a:r>
              <a:rPr lang="en-US" sz="1718" dirty="0" smtClean="0">
                <a:latin typeface="Times New Roman" panose="02020603050405020304" pitchFamily="18" charset="0"/>
                <a:cs typeface="Times New Roman" panose="02020603050405020304" pitchFamily="18" charset="0"/>
              </a:rPr>
              <a:t>To </a:t>
            </a:r>
            <a:r>
              <a:rPr lang="en-US" sz="1718" dirty="0">
                <a:latin typeface="Times New Roman" panose="02020603050405020304" pitchFamily="18" charset="0"/>
                <a:cs typeface="Times New Roman" panose="02020603050405020304" pitchFamily="18" charset="0"/>
              </a:rPr>
              <a:t>mitigate </a:t>
            </a:r>
            <a:r>
              <a:rPr lang="en-US" sz="1718" dirty="0" smtClean="0">
                <a:latin typeface="Times New Roman" panose="02020603050405020304" pitchFamily="18" charset="0"/>
                <a:cs typeface="Times New Roman" panose="02020603050405020304" pitchFamily="18" charset="0"/>
              </a:rPr>
              <a:t>this cost </a:t>
            </a:r>
            <a:r>
              <a:rPr lang="en-US" sz="1718" dirty="0">
                <a:latin typeface="Times New Roman" panose="02020603050405020304" pitchFamily="18" charset="0"/>
                <a:cs typeface="Times New Roman" panose="02020603050405020304" pitchFamily="18" charset="0"/>
              </a:rPr>
              <a:t>shift, the Company proposes to compensate customers for energy exported to the grid from their customer generation system at a </a:t>
            </a:r>
            <a:r>
              <a:rPr lang="en-US" sz="1718" dirty="0" smtClean="0">
                <a:latin typeface="Times New Roman" panose="02020603050405020304" pitchFamily="18" charset="0"/>
                <a:cs typeface="Times New Roman" panose="02020603050405020304" pitchFamily="18" charset="0"/>
              </a:rPr>
              <a:t>price </a:t>
            </a:r>
            <a:r>
              <a:rPr lang="en-US" sz="1718" dirty="0">
                <a:latin typeface="Times New Roman" panose="02020603050405020304" pitchFamily="18" charset="0"/>
                <a:cs typeface="Times New Roman" panose="02020603050405020304" pitchFamily="18" charset="0"/>
              </a:rPr>
              <a:t>that fairly reflects that energy’s value </a:t>
            </a:r>
            <a:r>
              <a:rPr lang="en-US" sz="1718" dirty="0" smtClean="0">
                <a:latin typeface="Times New Roman" panose="02020603050405020304" pitchFamily="18" charset="0"/>
                <a:cs typeface="Times New Roman" panose="02020603050405020304" pitchFamily="18" charset="0"/>
              </a:rPr>
              <a:t>(Export Credit) to </a:t>
            </a:r>
            <a:r>
              <a:rPr lang="en-US" sz="1718" dirty="0">
                <a:latin typeface="Times New Roman" panose="02020603050405020304" pitchFamily="18" charset="0"/>
                <a:cs typeface="Times New Roman" panose="02020603050405020304" pitchFamily="18" charset="0"/>
              </a:rPr>
              <a:t>the system and holds other customers economically </a:t>
            </a:r>
            <a:r>
              <a:rPr lang="en-US" sz="1718" dirty="0" smtClean="0">
                <a:latin typeface="Times New Roman" panose="02020603050405020304" pitchFamily="18" charset="0"/>
                <a:cs typeface="Times New Roman" panose="02020603050405020304" pitchFamily="18" charset="0"/>
              </a:rPr>
              <a:t>indifferent.</a:t>
            </a:r>
          </a:p>
          <a:p>
            <a:pPr marL="675733" lvl="1" indent="-342900" algn="just">
              <a:buFont typeface="+mj-lt"/>
              <a:buAutoNum type="arabicParenR"/>
            </a:pPr>
            <a:endParaRPr lang="en-US" sz="1718" dirty="0" smtClean="0">
              <a:latin typeface="Times New Roman" panose="02020603050405020304" pitchFamily="18" charset="0"/>
              <a:cs typeface="Times New Roman" panose="02020603050405020304" pitchFamily="18" charset="0"/>
            </a:endParaRPr>
          </a:p>
          <a:p>
            <a:pPr marL="675733" lvl="1" indent="-342900" algn="just">
              <a:buFont typeface="+mj-lt"/>
              <a:buAutoNum type="arabicParenR"/>
            </a:pPr>
            <a:r>
              <a:rPr lang="en-US" sz="1718" dirty="0">
                <a:latin typeface="Times New Roman" panose="02020603050405020304" pitchFamily="18" charset="0"/>
                <a:cs typeface="Times New Roman" panose="02020603050405020304" pitchFamily="18" charset="0"/>
              </a:rPr>
              <a:t>For </a:t>
            </a:r>
            <a:r>
              <a:rPr lang="en-US" sz="1718" dirty="0" smtClean="0">
                <a:latin typeface="Times New Roman" panose="02020603050405020304" pitchFamily="18" charset="0"/>
                <a:cs typeface="Times New Roman" panose="02020603050405020304" pitchFamily="18" charset="0"/>
              </a:rPr>
              <a:t>residential customers, </a:t>
            </a:r>
            <a:r>
              <a:rPr lang="en-US" sz="1718" dirty="0">
                <a:latin typeface="Times New Roman" panose="02020603050405020304" pitchFamily="18" charset="0"/>
                <a:cs typeface="Times New Roman" panose="02020603050405020304" pitchFamily="18" charset="0"/>
              </a:rPr>
              <a:t>most of the fixed costs to pay for and maintain the Company’s system are recovered through </a:t>
            </a:r>
            <a:r>
              <a:rPr lang="en-US" sz="1718" dirty="0" smtClean="0">
                <a:latin typeface="Times New Roman" panose="02020603050405020304" pitchFamily="18" charset="0"/>
                <a:cs typeface="Times New Roman" panose="02020603050405020304" pitchFamily="18" charset="0"/>
              </a:rPr>
              <a:t>volumetric </a:t>
            </a:r>
            <a:r>
              <a:rPr lang="en-US" sz="1718" dirty="0">
                <a:latin typeface="Times New Roman" panose="02020603050405020304" pitchFamily="18" charset="0"/>
                <a:cs typeface="Times New Roman" panose="02020603050405020304" pitchFamily="18" charset="0"/>
              </a:rPr>
              <a:t>energy charges. </a:t>
            </a:r>
            <a:r>
              <a:rPr lang="en-US" sz="1718" dirty="0" smtClean="0">
                <a:latin typeface="Times New Roman" panose="02020603050405020304" pitchFamily="18" charset="0"/>
                <a:cs typeface="Times New Roman" panose="02020603050405020304" pitchFamily="18" charset="0"/>
              </a:rPr>
              <a:t>Approximately 74 </a:t>
            </a:r>
            <a:r>
              <a:rPr lang="en-US" sz="1718" dirty="0">
                <a:latin typeface="Times New Roman" panose="02020603050405020304" pitchFamily="18" charset="0"/>
                <a:cs typeface="Times New Roman" panose="02020603050405020304" pitchFamily="18" charset="0"/>
              </a:rPr>
              <a:t>percent of the </a:t>
            </a:r>
            <a:r>
              <a:rPr lang="en-US" sz="1718" dirty="0" smtClean="0">
                <a:latin typeface="Times New Roman" panose="02020603050405020304" pitchFamily="18" charset="0"/>
                <a:cs typeface="Times New Roman" panose="02020603050405020304" pitchFamily="18" charset="0"/>
              </a:rPr>
              <a:t>cost </a:t>
            </a:r>
            <a:r>
              <a:rPr lang="en-US" sz="1718" dirty="0">
                <a:latin typeface="Times New Roman" panose="02020603050405020304" pitchFamily="18" charset="0"/>
                <a:cs typeface="Times New Roman" panose="02020603050405020304" pitchFamily="18" charset="0"/>
              </a:rPr>
              <a:t>to serve residential customers </a:t>
            </a:r>
            <a:r>
              <a:rPr lang="en-US" sz="1718" dirty="0" smtClean="0">
                <a:latin typeface="Times New Roman" panose="02020603050405020304" pitchFamily="18" charset="0"/>
                <a:cs typeface="Times New Roman" panose="02020603050405020304" pitchFamily="18" charset="0"/>
              </a:rPr>
              <a:t>are fixed, while only </a:t>
            </a:r>
            <a:r>
              <a:rPr lang="en-US" sz="1718" dirty="0">
                <a:latin typeface="Times New Roman" panose="02020603050405020304" pitchFamily="18" charset="0"/>
                <a:cs typeface="Times New Roman" panose="02020603050405020304" pitchFamily="18" charset="0"/>
              </a:rPr>
              <a:t>7.8 percent of those costs are recovered through fixed charges. </a:t>
            </a:r>
            <a:endParaRPr lang="en-US" sz="1718"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204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6" y="24027"/>
            <a:ext cx="8839200" cy="1072745"/>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Components of Retail Rates</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7</a:t>
            </a:fld>
            <a:endParaRPr lang="en-US" dirty="0"/>
          </a:p>
        </p:txBody>
      </p:sp>
      <p:grpSp>
        <p:nvGrpSpPr>
          <p:cNvPr id="5" name="Group 4"/>
          <p:cNvGrpSpPr/>
          <p:nvPr/>
        </p:nvGrpSpPr>
        <p:grpSpPr>
          <a:xfrm>
            <a:off x="898278" y="923109"/>
            <a:ext cx="5723085" cy="5381897"/>
            <a:chOff x="0" y="0"/>
            <a:chExt cx="5175998" cy="6461066"/>
          </a:xfrm>
        </p:grpSpPr>
        <p:pic>
          <p:nvPicPr>
            <p:cNvPr id="6" name="Picture 5"/>
            <p:cNvPicPr>
              <a:picLocks noChangeAspect="1"/>
            </p:cNvPicPr>
            <p:nvPr/>
          </p:nvPicPr>
          <p:blipFill>
            <a:blip r:embed="rId3"/>
            <a:stretch>
              <a:fillRect/>
            </a:stretch>
          </p:blipFill>
          <p:spPr>
            <a:xfrm>
              <a:off x="112620" y="32495"/>
              <a:ext cx="5063378" cy="6428571"/>
            </a:xfrm>
            <a:prstGeom prst="rect">
              <a:avLst/>
            </a:prstGeom>
          </p:spPr>
        </p:pic>
        <p:grpSp>
          <p:nvGrpSpPr>
            <p:cNvPr id="7" name="Group 6"/>
            <p:cNvGrpSpPr/>
            <p:nvPr/>
          </p:nvGrpSpPr>
          <p:grpSpPr>
            <a:xfrm>
              <a:off x="0" y="0"/>
              <a:ext cx="4593291" cy="6397438"/>
              <a:chOff x="0" y="0"/>
              <a:chExt cx="4593291" cy="6397438"/>
            </a:xfrm>
          </p:grpSpPr>
          <p:sp>
            <p:nvSpPr>
              <p:cNvPr id="9" name="TextBox 3"/>
              <p:cNvSpPr txBox="1"/>
              <p:nvPr/>
            </p:nvSpPr>
            <p:spPr>
              <a:xfrm>
                <a:off x="325181" y="679571"/>
                <a:ext cx="1857510" cy="4370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latin typeface="Times New Roman" panose="02020603050405020304" pitchFamily="18" charset="0"/>
                    <a:cs typeface="Times New Roman" panose="02020603050405020304" pitchFamily="18" charset="0"/>
                  </a:rPr>
                  <a:t>Generation</a:t>
                </a:r>
                <a:r>
                  <a:rPr lang="en-US" sz="1100" baseline="0" dirty="0">
                    <a:latin typeface="Times New Roman" panose="02020603050405020304" pitchFamily="18" charset="0"/>
                    <a:cs typeface="Times New Roman" panose="02020603050405020304" pitchFamily="18" charset="0"/>
                  </a:rPr>
                  <a:t> (</a:t>
                </a:r>
                <a:r>
                  <a:rPr lang="en-US" sz="1100" baseline="0" dirty="0" smtClean="0">
                    <a:latin typeface="Times New Roman" panose="02020603050405020304" pitchFamily="18" charset="0"/>
                    <a:cs typeface="Times New Roman" panose="02020603050405020304" pitchFamily="18" charset="0"/>
                  </a:rPr>
                  <a:t>Non-avoidable cost): 3.8¢ per kWh</a:t>
                </a:r>
                <a:endParaRPr lang="en-US" sz="1100" dirty="0">
                  <a:latin typeface="Times New Roman" panose="02020603050405020304" pitchFamily="18" charset="0"/>
                  <a:cs typeface="Times New Roman" panose="02020603050405020304" pitchFamily="18" charset="0"/>
                </a:endParaRPr>
              </a:p>
            </p:txBody>
          </p:sp>
          <p:sp>
            <p:nvSpPr>
              <p:cNvPr id="10" name="TextBox 6"/>
              <p:cNvSpPr txBox="1"/>
              <p:nvPr/>
            </p:nvSpPr>
            <p:spPr>
              <a:xfrm>
                <a:off x="749114" y="1320344"/>
                <a:ext cx="1670238" cy="6191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1" dirty="0">
                    <a:latin typeface="Times New Roman" panose="02020603050405020304" pitchFamily="18" charset="0"/>
                    <a:cs typeface="Times New Roman" panose="02020603050405020304" pitchFamily="18" charset="0"/>
                  </a:rPr>
                  <a:t>Generation</a:t>
                </a:r>
                <a:r>
                  <a:rPr lang="en-US" sz="1100" b="1" baseline="0" dirty="0">
                    <a:latin typeface="Times New Roman" panose="02020603050405020304" pitchFamily="18" charset="0"/>
                    <a:cs typeface="Times New Roman" panose="02020603050405020304" pitchFamily="18" charset="0"/>
                  </a:rPr>
                  <a:t> (</a:t>
                </a:r>
                <a:r>
                  <a:rPr lang="en-US" sz="1100" b="1" baseline="0" dirty="0" smtClean="0">
                    <a:latin typeface="Times New Roman" panose="02020603050405020304" pitchFamily="18" charset="0"/>
                    <a:cs typeface="Times New Roman" panose="02020603050405020304" pitchFamily="18" charset="0"/>
                  </a:rPr>
                  <a:t>Avoidable costs): </a:t>
                </a:r>
                <a:r>
                  <a:rPr lang="en-US" sz="1100" b="1" baseline="0" dirty="0">
                    <a:latin typeface="Times New Roman" panose="02020603050405020304" pitchFamily="18" charset="0"/>
                    <a:cs typeface="Times New Roman" panose="02020603050405020304" pitchFamily="18" charset="0"/>
                  </a:rPr>
                  <a:t>2.2¢ per kWh</a:t>
                </a:r>
                <a:endParaRPr lang="en-US" sz="1100" b="1" dirty="0">
                  <a:latin typeface="Times New Roman" panose="02020603050405020304" pitchFamily="18" charset="0"/>
                  <a:cs typeface="Times New Roman" panose="02020603050405020304" pitchFamily="18" charset="0"/>
                </a:endParaRPr>
              </a:p>
            </p:txBody>
          </p:sp>
          <p:sp>
            <p:nvSpPr>
              <p:cNvPr id="11" name="TextBox 7"/>
              <p:cNvSpPr txBox="1"/>
              <p:nvPr/>
            </p:nvSpPr>
            <p:spPr>
              <a:xfrm>
                <a:off x="0" y="3477744"/>
                <a:ext cx="1162610" cy="4667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latin typeface="Times New Roman" panose="02020603050405020304" pitchFamily="18" charset="0"/>
                    <a:cs typeface="Times New Roman" panose="02020603050405020304" pitchFamily="18" charset="0"/>
                  </a:rPr>
                  <a:t>Substation: 0.1¢ per kWh</a:t>
                </a:r>
                <a:endParaRPr lang="en-US" sz="1100" dirty="0">
                  <a:latin typeface="Times New Roman" panose="02020603050405020304" pitchFamily="18" charset="0"/>
                  <a:cs typeface="Times New Roman" panose="02020603050405020304" pitchFamily="18" charset="0"/>
                </a:endParaRPr>
              </a:p>
            </p:txBody>
          </p:sp>
          <p:sp>
            <p:nvSpPr>
              <p:cNvPr id="12" name="TextBox 8"/>
              <p:cNvSpPr txBox="1"/>
              <p:nvPr/>
            </p:nvSpPr>
            <p:spPr>
              <a:xfrm>
                <a:off x="2459692" y="4665567"/>
                <a:ext cx="1730188" cy="600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latin typeface="Times New Roman" panose="02020603050405020304" pitchFamily="18" charset="0"/>
                    <a:cs typeface="Times New Roman" panose="02020603050405020304" pitchFamily="18" charset="0"/>
                  </a:rPr>
                  <a:t>Distribution Lines: 1.0¢ </a:t>
                </a:r>
              </a:p>
              <a:p>
                <a:pPr algn="l"/>
                <a:r>
                  <a:rPr lang="en-US" sz="1100" baseline="0" dirty="0">
                    <a:latin typeface="Times New Roman" panose="02020603050405020304" pitchFamily="18" charset="0"/>
                    <a:cs typeface="Times New Roman" panose="02020603050405020304" pitchFamily="18" charset="0"/>
                  </a:rPr>
                  <a:t>per kWh</a:t>
                </a:r>
                <a:endParaRPr lang="en-US" sz="1100" dirty="0">
                  <a:latin typeface="Times New Roman" panose="02020603050405020304" pitchFamily="18" charset="0"/>
                  <a:cs typeface="Times New Roman" panose="02020603050405020304" pitchFamily="18" charset="0"/>
                </a:endParaRPr>
              </a:p>
            </p:txBody>
          </p:sp>
          <p:sp>
            <p:nvSpPr>
              <p:cNvPr id="13" name="TextBox 9"/>
              <p:cNvSpPr txBox="1"/>
              <p:nvPr/>
            </p:nvSpPr>
            <p:spPr>
              <a:xfrm>
                <a:off x="335055" y="2194671"/>
                <a:ext cx="1837765" cy="57206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dirty="0">
                    <a:latin typeface="Times New Roman" panose="02020603050405020304" pitchFamily="18" charset="0"/>
                    <a:cs typeface="Times New Roman" panose="02020603050405020304" pitchFamily="18" charset="0"/>
                  </a:rPr>
                  <a:t>Transmission: 1.5¢ per kWh</a:t>
                </a:r>
              </a:p>
              <a:p>
                <a:pPr algn="l"/>
                <a:endParaRPr lang="en-US" sz="1100" dirty="0"/>
              </a:p>
            </p:txBody>
          </p:sp>
          <p:sp>
            <p:nvSpPr>
              <p:cNvPr id="14" name="TextBox 10"/>
              <p:cNvSpPr txBox="1"/>
              <p:nvPr/>
            </p:nvSpPr>
            <p:spPr>
              <a:xfrm>
                <a:off x="1375522" y="5953685"/>
                <a:ext cx="3217769" cy="44375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aseline="0" dirty="0">
                    <a:latin typeface="Times New Roman" panose="02020603050405020304" pitchFamily="18" charset="0"/>
                    <a:cs typeface="Times New Roman" panose="02020603050405020304" pitchFamily="18" charset="0"/>
                  </a:rPr>
                  <a:t>Transformer, Service drop, Meter, and Customer Service: 1.7¢ per kWh</a:t>
                </a:r>
                <a:endParaRPr lang="en-US" sz="1100" dirty="0">
                  <a:latin typeface="Times New Roman" panose="02020603050405020304" pitchFamily="18" charset="0"/>
                  <a:cs typeface="Times New Roman" panose="02020603050405020304" pitchFamily="18" charset="0"/>
                </a:endParaRPr>
              </a:p>
            </p:txBody>
          </p:sp>
          <p:sp>
            <p:nvSpPr>
              <p:cNvPr id="15" name="TextBox 11"/>
              <p:cNvSpPr txBox="1"/>
              <p:nvPr/>
            </p:nvSpPr>
            <p:spPr>
              <a:xfrm>
                <a:off x="63876" y="0"/>
                <a:ext cx="2052916" cy="59279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1" baseline="0" dirty="0">
                    <a:latin typeface="Times New Roman" panose="02020603050405020304" pitchFamily="18" charset="0"/>
                    <a:cs typeface="Times New Roman" panose="02020603050405020304" pitchFamily="18" charset="0"/>
                  </a:rPr>
                  <a:t>Total Average Residential Cost of Service: 10.3¢ per kWh</a:t>
                </a:r>
                <a:endParaRPr lang="en-US" sz="1100" b="1" dirty="0">
                  <a:latin typeface="Times New Roman" panose="02020603050405020304" pitchFamily="18" charset="0"/>
                  <a:cs typeface="Times New Roman" panose="02020603050405020304" pitchFamily="18" charset="0"/>
                </a:endParaRPr>
              </a:p>
            </p:txBody>
          </p:sp>
        </p:grpSp>
      </p:grpSp>
      <p:pic>
        <p:nvPicPr>
          <p:cNvPr id="8" name="Picture 7"/>
          <p:cNvPicPr>
            <a:picLocks noChangeAspect="1"/>
          </p:cNvPicPr>
          <p:nvPr/>
        </p:nvPicPr>
        <p:blipFill>
          <a:blip r:embed="rId4"/>
          <a:stretch>
            <a:fillRect/>
          </a:stretch>
        </p:blipFill>
        <p:spPr>
          <a:xfrm>
            <a:off x="5765533" y="3580598"/>
            <a:ext cx="3265886" cy="2671408"/>
          </a:xfrm>
          <a:prstGeom prst="rect">
            <a:avLst/>
          </a:prstGeom>
        </p:spPr>
      </p:pic>
    </p:spTree>
    <p:extLst>
      <p:ext uri="{BB962C8B-B14F-4D97-AF65-F5344CB8AC3E}">
        <p14:creationId xmlns:p14="http://schemas.microsoft.com/office/powerpoint/2010/main" val="1433584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6" y="24027"/>
            <a:ext cx="8839200" cy="1072745"/>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Customers’ Demand vs Solar Exports</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999820536"/>
              </p:ext>
            </p:extLst>
          </p:nvPr>
        </p:nvGraphicFramePr>
        <p:xfrm>
          <a:off x="747713" y="1378743"/>
          <a:ext cx="7648574" cy="4100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34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6" y="67570"/>
            <a:ext cx="8630194" cy="888079"/>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Proposed Schedule 136 - Net Billing Program </a:t>
            </a:r>
            <a:endParaRPr lang="en-US" sz="3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4"/>
          </p:nvPr>
        </p:nvSpPr>
        <p:spPr/>
        <p:txBody>
          <a:bodyPr/>
          <a:lstStyle/>
          <a:p>
            <a:fld id="{1EC77ADE-0C1F-334D-90E5-B01969B308E0}" type="slidenum">
              <a:rPr lang="en-US" smtClean="0"/>
              <a:pPr/>
              <a:t>9</a:t>
            </a:fld>
            <a:endParaRPr lang="en-US" dirty="0"/>
          </a:p>
        </p:txBody>
      </p:sp>
      <p:sp>
        <p:nvSpPr>
          <p:cNvPr id="11" name="Content Placeholder 1"/>
          <p:cNvSpPr>
            <a:spLocks noGrp="1"/>
          </p:cNvSpPr>
          <p:nvPr>
            <p:ph idx="1"/>
          </p:nvPr>
        </p:nvSpPr>
        <p:spPr>
          <a:xfrm>
            <a:off x="148046" y="936398"/>
            <a:ext cx="8839200" cy="5291147"/>
          </a:xfrm>
        </p:spPr>
        <p:txBody>
          <a:bodyPr>
            <a:normAutofit lnSpcReduction="10000"/>
          </a:bodyPr>
          <a:lstStyle/>
          <a:p>
            <a:pPr algn="just"/>
            <a:r>
              <a:rPr lang="en-US" sz="2000" dirty="0" smtClean="0">
                <a:latin typeface="Times New Roman" panose="02020603050405020304" pitchFamily="18" charset="0"/>
                <a:cs typeface="Times New Roman" panose="02020603050405020304" pitchFamily="18" charset="0"/>
              </a:rPr>
              <a:t>Customers with owned generation resources who apply to connect their generation resource to the Company’s electrical system after July 30, 2020 would participate under Schedule 136 – Net Billing Program.</a:t>
            </a:r>
          </a:p>
          <a:p>
            <a:pPr algn="just"/>
            <a:endParaRPr lang="en-US" sz="2000" i="1"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Schedule 136 allows customers to offset some or all of their own energy consumption to avoid the Company’s retail rate the same as Schedule 135.</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How Schedule 136 differs from Schedule 135:</a:t>
            </a:r>
          </a:p>
          <a:p>
            <a:pPr marL="790033" lvl="1" indent="-457200" algn="just">
              <a:buFont typeface="+mj-lt"/>
              <a:buAutoNum type="arabicParenR"/>
            </a:pPr>
            <a:r>
              <a:rPr lang="en-US" sz="1709" dirty="0" smtClean="0">
                <a:latin typeface="Times New Roman" panose="02020603050405020304" pitchFamily="18" charset="0"/>
                <a:cs typeface="Times New Roman" panose="02020603050405020304" pitchFamily="18" charset="0"/>
              </a:rPr>
              <a:t>Implementation of a $85 application fee;</a:t>
            </a:r>
          </a:p>
          <a:p>
            <a:pPr marL="790033" lvl="1" indent="-457200" algn="just">
              <a:buFont typeface="+mj-lt"/>
              <a:buAutoNum type="arabicParenR"/>
            </a:pPr>
            <a:r>
              <a:rPr lang="en-US" sz="1709" dirty="0" smtClean="0">
                <a:latin typeface="Times New Roman" panose="02020603050405020304" pitchFamily="18" charset="0"/>
                <a:cs typeface="Times New Roman" panose="02020603050405020304" pitchFamily="18" charset="0"/>
              </a:rPr>
              <a:t>Export Credit of 2.2 cents per kWh rather than full retail rate. The Export Credit will be determined based on input from customers, interveners and the Company with the Commission making the final decision.</a:t>
            </a:r>
          </a:p>
          <a:p>
            <a:pPr marL="790033" lvl="1" indent="-457200" algn="just">
              <a:buFont typeface="+mj-lt"/>
              <a:buAutoNum type="arabicParenR"/>
            </a:pPr>
            <a:r>
              <a:rPr lang="en-US" sz="1709" dirty="0" smtClean="0">
                <a:latin typeface="Times New Roman" panose="02020603050405020304" pitchFamily="18" charset="0"/>
                <a:cs typeface="Times New Roman" panose="02020603050405020304" pitchFamily="18" charset="0"/>
              </a:rPr>
              <a:t>The Export Credit would be updated annually on June 1</a:t>
            </a:r>
            <a:r>
              <a:rPr lang="en-US" sz="1709" baseline="30000" dirty="0" smtClean="0">
                <a:latin typeface="Times New Roman" panose="02020603050405020304" pitchFamily="18" charset="0"/>
                <a:cs typeface="Times New Roman" panose="02020603050405020304" pitchFamily="18" charset="0"/>
              </a:rPr>
              <a:t>st</a:t>
            </a:r>
            <a:r>
              <a:rPr lang="en-US" sz="1709" dirty="0" smtClean="0">
                <a:latin typeface="Times New Roman" panose="02020603050405020304" pitchFamily="18" charset="0"/>
                <a:cs typeface="Times New Roman" panose="02020603050405020304" pitchFamily="18" charset="0"/>
              </a:rPr>
              <a:t>.</a:t>
            </a:r>
          </a:p>
          <a:p>
            <a:pPr marL="790033" lvl="1" indent="-457200" algn="just">
              <a:buFont typeface="+mj-lt"/>
              <a:buAutoNum type="arabicParenR"/>
            </a:pP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How does the average residential customer’s payback period compare under the two programs: </a:t>
            </a:r>
          </a:p>
          <a:p>
            <a:pPr marL="790033" lvl="1" indent="-457200" algn="just">
              <a:buFont typeface="+mj-lt"/>
              <a:buAutoNum type="arabicParenR"/>
            </a:pPr>
            <a:r>
              <a:rPr lang="en-US" sz="1709" dirty="0" smtClean="0">
                <a:latin typeface="Times New Roman" panose="02020603050405020304" pitchFamily="18" charset="0"/>
                <a:cs typeface="Times New Roman" panose="02020603050405020304" pitchFamily="18" charset="0"/>
              </a:rPr>
              <a:t>Under Schedule 135 the average customer payback is estimated to be 9.0 years;</a:t>
            </a:r>
          </a:p>
          <a:p>
            <a:pPr marL="790033" lvl="1" indent="-457200" algn="just">
              <a:buFont typeface="+mj-lt"/>
              <a:buAutoNum type="arabicParenR"/>
            </a:pPr>
            <a:r>
              <a:rPr lang="en-US" sz="1709" dirty="0" smtClean="0">
                <a:latin typeface="Times New Roman" panose="02020603050405020304" pitchFamily="18" charset="0"/>
                <a:cs typeface="Times New Roman" panose="02020603050405020304" pitchFamily="18" charset="0"/>
              </a:rPr>
              <a:t>Under Schedule 136 the average customer payback is estimated to be 13.6 years.</a:t>
            </a:r>
          </a:p>
          <a:p>
            <a:pPr lvl="1" algn="just"/>
            <a:endParaRPr lang="en-US" sz="2100" dirty="0" smtClean="0">
              <a:latin typeface="Times New Roman" panose="02020603050405020304" pitchFamily="18" charset="0"/>
              <a:cs typeface="Times New Roman" panose="02020603050405020304" pitchFamily="18" charset="0"/>
            </a:endParaRPr>
          </a:p>
          <a:p>
            <a:pPr lvl="1"/>
            <a:endParaRPr lang="en-US" sz="1691" dirty="0"/>
          </a:p>
        </p:txBody>
      </p:sp>
    </p:spTree>
    <p:extLst>
      <p:ext uri="{BB962C8B-B14F-4D97-AF65-F5344CB8AC3E}">
        <p14:creationId xmlns:p14="http://schemas.microsoft.com/office/powerpoint/2010/main" val="71629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C8F6496B-4595-AD41-9ACF-5FA1BA869820}" vid="{26CE0314-26D5-C648-9747-EBDD58FD93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2709</TotalTime>
  <Words>1745</Words>
  <Application>Microsoft Office PowerPoint</Application>
  <PresentationFormat>On-screen Show (4:3)</PresentationFormat>
  <Paragraphs>114</Paragraphs>
  <Slides>13</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1_Office Theme</vt:lpstr>
      <vt:lpstr>Worksheet</vt:lpstr>
      <vt:lpstr>Rocky Mountain Power Net Metering Public Workshop June 16, 2020  Participate by Calling: (801) 220-5252 or toll free (855) 499-5252 Enter conference ID: 4275950 </vt:lpstr>
      <vt:lpstr>Public Input Process </vt:lpstr>
      <vt:lpstr>Idaho Net Metering Customers</vt:lpstr>
      <vt:lpstr>Net Metering / Net Billing Process </vt:lpstr>
      <vt:lpstr>Schedule 135 – Net Metering Program </vt:lpstr>
      <vt:lpstr>Schedule 135 – Net Metering Program </vt:lpstr>
      <vt:lpstr>Components of Retail Rates</vt:lpstr>
      <vt:lpstr>Customers’ Demand vs Solar Exports</vt:lpstr>
      <vt:lpstr>Proposed Schedule 136 - Net Billing Program </vt:lpstr>
      <vt:lpstr>Proposed Components of Export Credit </vt:lpstr>
      <vt:lpstr>Calculation of the Export Credit</vt:lpstr>
      <vt:lpstr>Renewable Resource Options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Kunz</dc:creator>
  <cp:lastModifiedBy>Weston, Ted</cp:lastModifiedBy>
  <cp:revision>184</cp:revision>
  <dcterms:created xsi:type="dcterms:W3CDTF">2018-06-27T22:37:26Z</dcterms:created>
  <dcterms:modified xsi:type="dcterms:W3CDTF">2020-06-12T23:42:34Z</dcterms:modified>
</cp:coreProperties>
</file>